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49"/>
  </p:notesMasterIdLst>
  <p:handoutMasterIdLst>
    <p:handoutMasterId r:id="rId50"/>
  </p:handoutMasterIdLst>
  <p:sldIdLst>
    <p:sldId id="1860" r:id="rId6"/>
    <p:sldId id="1861" r:id="rId7"/>
    <p:sldId id="1880" r:id="rId8"/>
    <p:sldId id="1883" r:id="rId9"/>
    <p:sldId id="1882" r:id="rId10"/>
    <p:sldId id="1884" r:id="rId11"/>
    <p:sldId id="1886" r:id="rId12"/>
    <p:sldId id="1887" r:id="rId13"/>
    <p:sldId id="1908" r:id="rId14"/>
    <p:sldId id="1569" r:id="rId15"/>
    <p:sldId id="1582" r:id="rId16"/>
    <p:sldId id="1909" r:id="rId17"/>
    <p:sldId id="1877" r:id="rId18"/>
    <p:sldId id="1905" r:id="rId19"/>
    <p:sldId id="1910" r:id="rId20"/>
    <p:sldId id="1906" r:id="rId21"/>
    <p:sldId id="1876" r:id="rId22"/>
    <p:sldId id="1591" r:id="rId23"/>
    <p:sldId id="1592" r:id="rId24"/>
    <p:sldId id="1593" r:id="rId25"/>
    <p:sldId id="1594" r:id="rId26"/>
    <p:sldId id="1913" r:id="rId27"/>
    <p:sldId id="1707" r:id="rId28"/>
    <p:sldId id="1896" r:id="rId29"/>
    <p:sldId id="1892" r:id="rId30"/>
    <p:sldId id="1891" r:id="rId31"/>
    <p:sldId id="1911" r:id="rId32"/>
    <p:sldId id="1889" r:id="rId33"/>
    <p:sldId id="1893" r:id="rId34"/>
    <p:sldId id="1890" r:id="rId35"/>
    <p:sldId id="1895" r:id="rId36"/>
    <p:sldId id="1894" r:id="rId37"/>
    <p:sldId id="1888" r:id="rId38"/>
    <p:sldId id="1899" r:id="rId39"/>
    <p:sldId id="1914" r:id="rId40"/>
    <p:sldId id="1825" r:id="rId41"/>
    <p:sldId id="1898" r:id="rId42"/>
    <p:sldId id="1904" r:id="rId43"/>
    <p:sldId id="1826" r:id="rId44"/>
    <p:sldId id="1907" r:id="rId45"/>
    <p:sldId id="1864" r:id="rId46"/>
    <p:sldId id="1878" r:id="rId47"/>
    <p:sldId id="1840" r:id="rId4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80"/>
            <p14:sldId id="1883"/>
            <p14:sldId id="1882"/>
            <p14:sldId id="1884"/>
            <p14:sldId id="1886"/>
            <p14:sldId id="1887"/>
            <p14:sldId id="1908"/>
            <p14:sldId id="1569"/>
            <p14:sldId id="1582"/>
            <p14:sldId id="1909"/>
            <p14:sldId id="1877"/>
            <p14:sldId id="1905"/>
            <p14:sldId id="1910"/>
            <p14:sldId id="1906"/>
            <p14:sldId id="1876"/>
            <p14:sldId id="1591"/>
            <p14:sldId id="1592"/>
            <p14:sldId id="1593"/>
            <p14:sldId id="1594"/>
            <p14:sldId id="1913"/>
            <p14:sldId id="1707"/>
            <p14:sldId id="1896"/>
            <p14:sldId id="1892"/>
            <p14:sldId id="1891"/>
            <p14:sldId id="1911"/>
            <p14:sldId id="1889"/>
            <p14:sldId id="1893"/>
            <p14:sldId id="1890"/>
            <p14:sldId id="1895"/>
            <p14:sldId id="1894"/>
            <p14:sldId id="1888"/>
            <p14:sldId id="1899"/>
            <p14:sldId id="1914"/>
            <p14:sldId id="1825"/>
            <p14:sldId id="1898"/>
            <p14:sldId id="1904"/>
            <p14:sldId id="1826"/>
            <p14:sldId id="1907"/>
            <p14:sldId id="1864"/>
            <p14:sldId id="187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00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8.xml" Id="rId13" /><Relationship Type="http://schemas.openxmlformats.org/officeDocument/2006/relationships/slide" Target="slides/slide13.xml" Id="rId18" /><Relationship Type="http://schemas.openxmlformats.org/officeDocument/2006/relationships/slide" Target="slides/slide21.xml" Id="rId26" /><Relationship Type="http://schemas.openxmlformats.org/officeDocument/2006/relationships/slide" Target="slides/slide34.xml" Id="rId39" /><Relationship Type="http://schemas.openxmlformats.org/officeDocument/2006/relationships/slide" Target="slides/slide16.xml" Id="rId21" /><Relationship Type="http://schemas.openxmlformats.org/officeDocument/2006/relationships/slide" Target="slides/slide29.xml" Id="rId34" /><Relationship Type="http://schemas.openxmlformats.org/officeDocument/2006/relationships/slide" Target="slides/slide37.xml" Id="rId42" /><Relationship Type="http://schemas.openxmlformats.org/officeDocument/2006/relationships/slide" Target="slides/slide42.xml" Id="rId47" /><Relationship Type="http://schemas.openxmlformats.org/officeDocument/2006/relationships/handoutMaster" Target="handoutMasters/handoutMaster1.xml" Id="rId50" /><Relationship Type="http://schemas.openxmlformats.org/officeDocument/2006/relationships/tableStyles" Target="tableStyles.xml" Id="rId55" /><Relationship Type="http://schemas.openxmlformats.org/officeDocument/2006/relationships/slide" Target="slides/slide2.xml" Id="rId7" /><Relationship Type="http://schemas.openxmlformats.org/officeDocument/2006/relationships/slide" Target="slides/slide7.xml" Id="rId12" /><Relationship Type="http://schemas.openxmlformats.org/officeDocument/2006/relationships/slide" Target="slides/slide12.xml" Id="rId17" /><Relationship Type="http://schemas.openxmlformats.org/officeDocument/2006/relationships/slide" Target="slides/slide20.xml" Id="rId25" /><Relationship Type="http://schemas.openxmlformats.org/officeDocument/2006/relationships/slide" Target="slides/slide28.xml" Id="rId33" /><Relationship Type="http://schemas.openxmlformats.org/officeDocument/2006/relationships/slide" Target="slides/slide33.xml" Id="rId38" /><Relationship Type="http://schemas.openxmlformats.org/officeDocument/2006/relationships/slide" Target="slides/slide41.xml" Id="rId46" /><Relationship Type="http://schemas.openxmlformats.org/officeDocument/2006/relationships/customXml" Target="../customXml/item2.xml" Id="rId2" /><Relationship Type="http://schemas.openxmlformats.org/officeDocument/2006/relationships/slide" Target="slides/slide11.xml" Id="rId16" /><Relationship Type="http://schemas.openxmlformats.org/officeDocument/2006/relationships/slide" Target="slides/slide15.xml" Id="rId20" /><Relationship Type="http://schemas.openxmlformats.org/officeDocument/2006/relationships/slide" Target="slides/slide24.xml" Id="rId29" /><Relationship Type="http://schemas.openxmlformats.org/officeDocument/2006/relationships/slide" Target="slides/slide36.xml" Id="rId41" /><Relationship Type="http://schemas.openxmlformats.org/officeDocument/2006/relationships/theme" Target="theme/theme1.xml" Id="rId54" /><Relationship Type="http://schemas.openxmlformats.org/officeDocument/2006/relationships/customXml" Target="../customXml/item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slide" Target="slides/slide19.xml" Id="rId24" /><Relationship Type="http://schemas.openxmlformats.org/officeDocument/2006/relationships/slide" Target="slides/slide27.xml" Id="rId32" /><Relationship Type="http://schemas.openxmlformats.org/officeDocument/2006/relationships/slide" Target="slides/slide32.xml" Id="rId37" /><Relationship Type="http://schemas.openxmlformats.org/officeDocument/2006/relationships/slide" Target="slides/slide35.xml" Id="rId40" /><Relationship Type="http://schemas.openxmlformats.org/officeDocument/2006/relationships/slide" Target="slides/slide40.xml" Id="rId45" /><Relationship Type="http://schemas.openxmlformats.org/officeDocument/2006/relationships/viewProps" Target="viewProps.xml" Id="rId53" /><Relationship Type="http://schemas.openxmlformats.org/officeDocument/2006/relationships/slideMaster" Target="slideMasters/slideMaster2.xml" Id="rId5" /><Relationship Type="http://schemas.openxmlformats.org/officeDocument/2006/relationships/slide" Target="slides/slide10.xml" Id="rId15" /><Relationship Type="http://schemas.openxmlformats.org/officeDocument/2006/relationships/slide" Target="slides/slide18.xml" Id="rId23" /><Relationship Type="http://schemas.openxmlformats.org/officeDocument/2006/relationships/slide" Target="slides/slide23.xml" Id="rId28" /><Relationship Type="http://schemas.openxmlformats.org/officeDocument/2006/relationships/slide" Target="slides/slide31.xml" Id="rId36" /><Relationship Type="http://schemas.openxmlformats.org/officeDocument/2006/relationships/notesMaster" Target="notesMasters/notesMaster1.xml" Id="rId49" /><Relationship Type="http://schemas.openxmlformats.org/officeDocument/2006/relationships/slide" Target="slides/slide5.xml" Id="rId10" /><Relationship Type="http://schemas.openxmlformats.org/officeDocument/2006/relationships/slide" Target="slides/slide14.xml" Id="rId19" /><Relationship Type="http://schemas.openxmlformats.org/officeDocument/2006/relationships/slide" Target="slides/slide26.xml" Id="rId31" /><Relationship Type="http://schemas.openxmlformats.org/officeDocument/2006/relationships/slide" Target="slides/slide39.xml" Id="rId44" /><Relationship Type="http://schemas.openxmlformats.org/officeDocument/2006/relationships/presProps" Target="presProps.xml" Id="rId52" /><Relationship Type="http://schemas.openxmlformats.org/officeDocument/2006/relationships/slideMaster" Target="slideMasters/slideMaster1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slide" Target="slides/slide17.xml" Id="rId22" /><Relationship Type="http://schemas.openxmlformats.org/officeDocument/2006/relationships/slide" Target="slides/slide22.xml" Id="rId27" /><Relationship Type="http://schemas.openxmlformats.org/officeDocument/2006/relationships/slide" Target="slides/slide25.xml" Id="rId30" /><Relationship Type="http://schemas.openxmlformats.org/officeDocument/2006/relationships/slide" Target="slides/slide30.xml" Id="rId35" /><Relationship Type="http://schemas.openxmlformats.org/officeDocument/2006/relationships/slide" Target="slides/slide38.xml" Id="rId43" /><Relationship Type="http://schemas.openxmlformats.org/officeDocument/2006/relationships/slide" Target="slides/slide43.xml" Id="rId48" /><Relationship Type="http://schemas.openxmlformats.org/officeDocument/2006/relationships/slide" Target="slides/slide3.xml" Id="rId8" /><Relationship Type="http://schemas.openxmlformats.org/officeDocument/2006/relationships/customXml" Target="../customXml/item3.xml" Id="rId3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9/28/2018 1:03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9/28/2018 1:03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07535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41373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00919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358362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02079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66554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9/28/2018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9/28/2018 1:03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526547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737076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784707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46971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20305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456435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93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884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5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146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805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281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719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229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38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80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780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345585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19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01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7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360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151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668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54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24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hyperlink" Target="https://azure.microsoft.com/en-us/services/active-directory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gnite.mobile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yignite.techcommunity.microsoft.com/evaluation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24C12-7406-4E90-96E6-A4F66E4538C0}"/>
              </a:ext>
            </a:extLst>
          </p:cNvPr>
          <p:cNvSpPr txBox="1"/>
          <p:nvPr/>
        </p:nvSpPr>
        <p:spPr>
          <a:xfrm>
            <a:off x="1485883" y="5114367"/>
            <a:ext cx="193545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On-premise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2974D-1659-402E-AC31-A432F817DB1E}"/>
              </a:ext>
            </a:extLst>
          </p:cNvPr>
          <p:cNvSpPr txBox="1"/>
          <p:nvPr/>
        </p:nvSpPr>
        <p:spPr>
          <a:xfrm>
            <a:off x="3929640" y="5114367"/>
            <a:ext cx="1904460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D9FD8-ED2F-4611-9345-3DADD0023380}"/>
              </a:ext>
            </a:extLst>
          </p:cNvPr>
          <p:cNvSpPr txBox="1"/>
          <p:nvPr/>
        </p:nvSpPr>
        <p:spPr>
          <a:xfrm>
            <a:off x="6357902" y="5119640"/>
            <a:ext cx="1904460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B69BD-714C-4656-A0E9-8167E34650D5}"/>
              </a:ext>
            </a:extLst>
          </p:cNvPr>
          <p:cNvSpPr txBox="1"/>
          <p:nvPr/>
        </p:nvSpPr>
        <p:spPr>
          <a:xfrm>
            <a:off x="8786164" y="5114367"/>
            <a:ext cx="1904460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Serverless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8E2CFC-C897-4D45-9579-FCD09C7E1143}"/>
              </a:ext>
            </a:extLst>
          </p:cNvPr>
          <p:cNvSpPr/>
          <p:nvPr/>
        </p:nvSpPr>
        <p:spPr bwMode="auto">
          <a:xfrm>
            <a:off x="1527371" y="4292644"/>
            <a:ext cx="1869802" cy="61552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5D7AED-399D-4C26-8963-6F9CA6D36152}"/>
              </a:ext>
            </a:extLst>
          </p:cNvPr>
          <p:cNvSpPr/>
          <p:nvPr/>
        </p:nvSpPr>
        <p:spPr bwMode="auto">
          <a:xfrm>
            <a:off x="1527371" y="3574022"/>
            <a:ext cx="1869802" cy="615522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Operating System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66EEE8-94A5-445D-979A-C1930CD9750C}"/>
              </a:ext>
            </a:extLst>
          </p:cNvPr>
          <p:cNvSpPr/>
          <p:nvPr/>
        </p:nvSpPr>
        <p:spPr bwMode="auto">
          <a:xfrm>
            <a:off x="3946327" y="4292644"/>
            <a:ext cx="1869802" cy="615522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Operating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E8D46A-B78C-49F0-B38A-CB0997F2E9A2}"/>
              </a:ext>
            </a:extLst>
          </p:cNvPr>
          <p:cNvSpPr/>
          <p:nvPr/>
        </p:nvSpPr>
        <p:spPr bwMode="auto">
          <a:xfrm>
            <a:off x="1527371" y="2855400"/>
            <a:ext cx="1869802" cy="615522"/>
          </a:xfrm>
          <a:prstGeom prst="round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Runtime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262FF9-900B-4BB2-BBBF-E780D59B9DEE}"/>
              </a:ext>
            </a:extLst>
          </p:cNvPr>
          <p:cNvSpPr/>
          <p:nvPr/>
        </p:nvSpPr>
        <p:spPr bwMode="auto">
          <a:xfrm>
            <a:off x="3946327" y="3574022"/>
            <a:ext cx="1869802" cy="615522"/>
          </a:xfrm>
          <a:prstGeom prst="round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Runtime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6BFA18-2631-42D3-907B-CA121C4C3FB8}"/>
              </a:ext>
            </a:extLst>
          </p:cNvPr>
          <p:cNvSpPr/>
          <p:nvPr/>
        </p:nvSpPr>
        <p:spPr bwMode="auto">
          <a:xfrm>
            <a:off x="1527371" y="2159065"/>
            <a:ext cx="1869802" cy="615522"/>
          </a:xfrm>
          <a:prstGeom prst="round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Logic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26E4A0-6912-4919-AE7F-B16597D5B462}"/>
              </a:ext>
            </a:extLst>
          </p:cNvPr>
          <p:cNvSpPr/>
          <p:nvPr/>
        </p:nvSpPr>
        <p:spPr bwMode="auto">
          <a:xfrm>
            <a:off x="3946327" y="2883798"/>
            <a:ext cx="1869802" cy="615522"/>
          </a:xfrm>
          <a:prstGeom prst="round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Logic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CCE3E5-E312-4999-BC1A-2DB9AE39AE82}"/>
              </a:ext>
            </a:extLst>
          </p:cNvPr>
          <p:cNvSpPr/>
          <p:nvPr/>
        </p:nvSpPr>
        <p:spPr bwMode="auto">
          <a:xfrm>
            <a:off x="6378221" y="4292644"/>
            <a:ext cx="1869802" cy="615522"/>
          </a:xfrm>
          <a:prstGeom prst="round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Runtime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99031-99E4-43D3-8D7E-2D5DFFA8C043}"/>
              </a:ext>
            </a:extLst>
          </p:cNvPr>
          <p:cNvSpPr/>
          <p:nvPr/>
        </p:nvSpPr>
        <p:spPr bwMode="auto">
          <a:xfrm>
            <a:off x="6378221" y="3602420"/>
            <a:ext cx="1869802" cy="615522"/>
          </a:xfrm>
          <a:prstGeom prst="round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Logic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937F0A-717C-40FB-9876-05D87CFDF834}"/>
              </a:ext>
            </a:extLst>
          </p:cNvPr>
          <p:cNvSpPr/>
          <p:nvPr/>
        </p:nvSpPr>
        <p:spPr bwMode="auto">
          <a:xfrm>
            <a:off x="8794996" y="4292644"/>
            <a:ext cx="1869802" cy="615522"/>
          </a:xfrm>
          <a:prstGeom prst="round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Application Logic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A5EF9-8217-47D3-A7CE-26A31BABC69A}"/>
              </a:ext>
            </a:extLst>
          </p:cNvPr>
          <p:cNvSpPr txBox="1"/>
          <p:nvPr/>
        </p:nvSpPr>
        <p:spPr>
          <a:xfrm>
            <a:off x="3877117" y="453007"/>
            <a:ext cx="4793221" cy="6698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Management Requirements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2ABDE8-6426-4104-AF26-CAE580CF9060}"/>
              </a:ext>
            </a:extLst>
          </p:cNvPr>
          <p:cNvCxnSpPr>
            <a:cxnSpLocks/>
          </p:cNvCxnSpPr>
          <p:nvPr/>
        </p:nvCxnSpPr>
        <p:spPr>
          <a:xfrm>
            <a:off x="1527370" y="5968870"/>
            <a:ext cx="8303733" cy="0"/>
          </a:xfrm>
          <a:prstGeom prst="straightConnector1">
            <a:avLst/>
          </a:prstGeom>
          <a:ln w="57150">
            <a:solidFill>
              <a:srgbClr val="99999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9D5FE6-F472-4B2D-8842-F0E375001433}"/>
              </a:ext>
            </a:extLst>
          </p:cNvPr>
          <p:cNvSpPr txBox="1"/>
          <p:nvPr/>
        </p:nvSpPr>
        <p:spPr>
          <a:xfrm>
            <a:off x="9734849" y="5715420"/>
            <a:ext cx="137997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019596-2F80-4A85-A335-E092388D8065}"/>
              </a:ext>
            </a:extLst>
          </p:cNvPr>
          <p:cNvCxnSpPr>
            <a:cxnSpLocks/>
          </p:cNvCxnSpPr>
          <p:nvPr/>
        </p:nvCxnSpPr>
        <p:spPr>
          <a:xfrm flipH="1">
            <a:off x="2286196" y="6210819"/>
            <a:ext cx="8590737" cy="0"/>
          </a:xfrm>
          <a:prstGeom prst="straightConnector1">
            <a:avLst/>
          </a:prstGeom>
          <a:ln w="57150">
            <a:solidFill>
              <a:srgbClr val="99999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2A62BBE-E2A4-418D-B47B-2D7C13B79C53}"/>
              </a:ext>
            </a:extLst>
          </p:cNvPr>
          <p:cNvSpPr txBox="1"/>
          <p:nvPr/>
        </p:nvSpPr>
        <p:spPr>
          <a:xfrm>
            <a:off x="1360298" y="5957369"/>
            <a:ext cx="1023086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442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application platform components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275237" y="1552243"/>
            <a:ext cx="8466149" cy="4693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268813" rIns="179183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Platform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152612" y="2352962"/>
            <a:ext cx="2738449" cy="1971214"/>
            <a:chOff x="6265951" y="2389036"/>
            <a:chExt cx="2794153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1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9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Times New Roman" panose="02020603050405020304" pitchFamily="18" charset="0"/>
                  <a:cs typeface="+mn-cs"/>
                </a:rPr>
                <a:t>Design workflows and orchestrate processes</a:t>
              </a:r>
              <a:endPara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Calibri" panose="020F0502020204030204" pitchFamily="34" charset="0"/>
                <a:cs typeface="+mn-cs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4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6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6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36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8" name="Rectangle 77"/>
          <p:cNvSpPr/>
          <p:nvPr/>
        </p:nvSpPr>
        <p:spPr bwMode="auto">
          <a:xfrm>
            <a:off x="8939300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Analytics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370096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Database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4762397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Storage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546999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IoT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154698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Security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D5E2BC-A87B-4F7C-9EF9-0B3E30EDCC8F}"/>
              </a:ext>
            </a:extLst>
          </p:cNvPr>
          <p:cNvSpPr/>
          <p:nvPr/>
        </p:nvSpPr>
        <p:spPr bwMode="auto">
          <a:xfrm>
            <a:off x="10331601" y="5027189"/>
            <a:ext cx="1320348" cy="11148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Intelligence</a:t>
            </a:r>
          </a:p>
        </p:txBody>
      </p:sp>
      <p:pic>
        <p:nvPicPr>
          <p:cNvPr id="26" name="Picture 2" descr="Image result for azure cosmos db icon">
            <a:hlinkClick r:id="rId3"/>
            <a:extLst>
              <a:ext uri="{FF2B5EF4-FFF2-40B4-BE49-F238E27FC236}">
                <a16:creationId xmlns:a16="http://schemas.microsoft.com/office/drawing/2014/main" id="{B4E57D9A-AA17-47D4-935A-F80D2339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31" y="5581235"/>
            <a:ext cx="797476" cy="4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22D9BFE9-5A8F-4B96-A733-55D9CDA488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182489" y="5581234"/>
            <a:ext cx="480164" cy="416273"/>
          </a:xfrm>
          <a:prstGeom prst="rect">
            <a:avLst/>
          </a:prstGeom>
        </p:spPr>
      </p:pic>
      <p:pic>
        <p:nvPicPr>
          <p:cNvPr id="32" name="Picture 6" descr="Related image">
            <a:hlinkClick r:id="rId8"/>
            <a:extLst>
              <a:ext uri="{FF2B5EF4-FFF2-40B4-BE49-F238E27FC236}">
                <a16:creationId xmlns:a16="http://schemas.microsoft.com/office/drawing/2014/main" id="{C3312916-C0B8-4839-85BB-62C440F3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b="15314"/>
          <a:stretch/>
        </p:blipFill>
        <p:spPr bwMode="auto">
          <a:xfrm>
            <a:off x="10714471" y="5604572"/>
            <a:ext cx="554607" cy="3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stream analytics icon">
            <a:hlinkClick r:id="rId10"/>
            <a:extLst>
              <a:ext uri="{FF2B5EF4-FFF2-40B4-BE49-F238E27FC236}">
                <a16:creationId xmlns:a16="http://schemas.microsoft.com/office/drawing/2014/main" id="{FF9A9356-9504-45FE-853D-229892799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b="7991"/>
          <a:stretch/>
        </p:blipFill>
        <p:spPr bwMode="auto">
          <a:xfrm>
            <a:off x="9331053" y="5557857"/>
            <a:ext cx="536843" cy="45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IoT icon">
            <a:hlinkClick r:id="rId12"/>
            <a:extLst>
              <a:ext uri="{FF2B5EF4-FFF2-40B4-BE49-F238E27FC236}">
                <a16:creationId xmlns:a16="http://schemas.microsoft.com/office/drawing/2014/main" id="{DF1903EA-0F53-405C-BD61-E1383F06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r="23306"/>
          <a:stretch/>
        </p:blipFill>
        <p:spPr bwMode="auto">
          <a:xfrm>
            <a:off x="8004577" y="5587015"/>
            <a:ext cx="405191" cy="3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zure active directory icon">
            <a:hlinkClick r:id="rId14"/>
            <a:extLst>
              <a:ext uri="{FF2B5EF4-FFF2-40B4-BE49-F238E27FC236}">
                <a16:creationId xmlns:a16="http://schemas.microsoft.com/office/drawing/2014/main" id="{AD844650-CF5F-47A0-93CA-0DACD0D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06" y="5568677"/>
            <a:ext cx="444331" cy="4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 bwMode="auto">
          <a:xfrm>
            <a:off x="458204" y="1552243"/>
            <a:ext cx="2586804" cy="4693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3" tIns="268813" rIns="179183" bIns="143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Development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9892" y="3868988"/>
            <a:ext cx="2320752" cy="74382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Local Development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589892" y="4633597"/>
            <a:ext cx="2320752" cy="74382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Monitoring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9894" y="2342866"/>
            <a:ext cx="2323425" cy="74010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IDE support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589892" y="3106741"/>
            <a:ext cx="2320752" cy="74382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Integrated DevOps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6D62AC-4DD7-48DB-85B1-19777ED47C42}"/>
              </a:ext>
            </a:extLst>
          </p:cNvPr>
          <p:cNvSpPr/>
          <p:nvPr/>
        </p:nvSpPr>
        <p:spPr bwMode="auto">
          <a:xfrm>
            <a:off x="589892" y="5398208"/>
            <a:ext cx="2320752" cy="74382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41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Visual Debug History</a:t>
            </a:r>
          </a:p>
        </p:txBody>
      </p:sp>
      <p:sp>
        <p:nvSpPr>
          <p:cNvPr id="67" name="Freeform 33"/>
          <p:cNvSpPr>
            <a:spLocks noEditPoints="1"/>
          </p:cNvSpPr>
          <p:nvPr/>
        </p:nvSpPr>
        <p:spPr bwMode="auto">
          <a:xfrm>
            <a:off x="813116" y="4078301"/>
            <a:ext cx="360615" cy="325197"/>
          </a:xfrm>
          <a:custGeom>
            <a:avLst/>
            <a:gdLst>
              <a:gd name="T0" fmla="*/ 110 w 236"/>
              <a:gd name="T1" fmla="*/ 0 h 204"/>
              <a:gd name="T2" fmla="*/ 110 w 236"/>
              <a:gd name="T3" fmla="*/ 51 h 204"/>
              <a:gd name="T4" fmla="*/ 0 w 236"/>
              <a:gd name="T5" fmla="*/ 51 h 204"/>
              <a:gd name="T6" fmla="*/ 0 w 236"/>
              <a:gd name="T7" fmla="*/ 60 h 204"/>
              <a:gd name="T8" fmla="*/ 0 w 236"/>
              <a:gd name="T9" fmla="*/ 170 h 204"/>
              <a:gd name="T10" fmla="*/ 84 w 236"/>
              <a:gd name="T11" fmla="*/ 170 h 204"/>
              <a:gd name="T12" fmla="*/ 84 w 236"/>
              <a:gd name="T13" fmla="*/ 187 h 204"/>
              <a:gd name="T14" fmla="*/ 51 w 236"/>
              <a:gd name="T15" fmla="*/ 187 h 204"/>
              <a:gd name="T16" fmla="*/ 51 w 236"/>
              <a:gd name="T17" fmla="*/ 204 h 204"/>
              <a:gd name="T18" fmla="*/ 236 w 236"/>
              <a:gd name="T19" fmla="*/ 204 h 204"/>
              <a:gd name="T20" fmla="*/ 236 w 236"/>
              <a:gd name="T21" fmla="*/ 0 h 204"/>
              <a:gd name="T22" fmla="*/ 110 w 236"/>
              <a:gd name="T23" fmla="*/ 0 h 204"/>
              <a:gd name="T24" fmla="*/ 126 w 236"/>
              <a:gd name="T25" fmla="*/ 17 h 204"/>
              <a:gd name="T26" fmla="*/ 219 w 236"/>
              <a:gd name="T27" fmla="*/ 17 h 204"/>
              <a:gd name="T28" fmla="*/ 219 w 236"/>
              <a:gd name="T29" fmla="*/ 68 h 204"/>
              <a:gd name="T30" fmla="*/ 177 w 236"/>
              <a:gd name="T31" fmla="*/ 68 h 204"/>
              <a:gd name="T32" fmla="*/ 177 w 236"/>
              <a:gd name="T33" fmla="*/ 51 h 204"/>
              <a:gd name="T34" fmla="*/ 126 w 236"/>
              <a:gd name="T35" fmla="*/ 51 h 204"/>
              <a:gd name="T36" fmla="*/ 126 w 236"/>
              <a:gd name="T37" fmla="*/ 17 h 204"/>
              <a:gd name="T38" fmla="*/ 177 w 236"/>
              <a:gd name="T39" fmla="*/ 85 h 204"/>
              <a:gd name="T40" fmla="*/ 219 w 236"/>
              <a:gd name="T41" fmla="*/ 85 h 204"/>
              <a:gd name="T42" fmla="*/ 219 w 236"/>
              <a:gd name="T43" fmla="*/ 119 h 204"/>
              <a:gd name="T44" fmla="*/ 177 w 236"/>
              <a:gd name="T45" fmla="*/ 119 h 204"/>
              <a:gd name="T46" fmla="*/ 177 w 236"/>
              <a:gd name="T47" fmla="*/ 85 h 204"/>
              <a:gd name="T48" fmla="*/ 17 w 236"/>
              <a:gd name="T49" fmla="*/ 68 h 204"/>
              <a:gd name="T50" fmla="*/ 160 w 236"/>
              <a:gd name="T51" fmla="*/ 68 h 204"/>
              <a:gd name="T52" fmla="*/ 160 w 236"/>
              <a:gd name="T53" fmla="*/ 153 h 204"/>
              <a:gd name="T54" fmla="*/ 17 w 236"/>
              <a:gd name="T55" fmla="*/ 153 h 204"/>
              <a:gd name="T56" fmla="*/ 17 w 236"/>
              <a:gd name="T57" fmla="*/ 68 h 204"/>
              <a:gd name="T58" fmla="*/ 101 w 236"/>
              <a:gd name="T59" fmla="*/ 187 h 204"/>
              <a:gd name="T60" fmla="*/ 101 w 236"/>
              <a:gd name="T61" fmla="*/ 170 h 204"/>
              <a:gd name="T62" fmla="*/ 177 w 236"/>
              <a:gd name="T63" fmla="*/ 170 h 204"/>
              <a:gd name="T64" fmla="*/ 177 w 236"/>
              <a:gd name="T65" fmla="*/ 136 h 204"/>
              <a:gd name="T66" fmla="*/ 219 w 236"/>
              <a:gd name="T67" fmla="*/ 136 h 204"/>
              <a:gd name="T68" fmla="*/ 219 w 236"/>
              <a:gd name="T69" fmla="*/ 187 h 204"/>
              <a:gd name="T70" fmla="*/ 101 w 236"/>
              <a:gd name="T71" fmla="*/ 187 h 204"/>
              <a:gd name="T72" fmla="*/ 202 w 236"/>
              <a:gd name="T73" fmla="*/ 51 h 204"/>
              <a:gd name="T74" fmla="*/ 185 w 236"/>
              <a:gd name="T75" fmla="*/ 51 h 204"/>
              <a:gd name="T76" fmla="*/ 185 w 236"/>
              <a:gd name="T77" fmla="*/ 34 h 204"/>
              <a:gd name="T78" fmla="*/ 202 w 236"/>
              <a:gd name="T79" fmla="*/ 34 h 204"/>
              <a:gd name="T80" fmla="*/ 202 w 236"/>
              <a:gd name="T81" fmla="*/ 5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04">
                <a:moveTo>
                  <a:pt x="110" y="0"/>
                </a:moveTo>
                <a:lnTo>
                  <a:pt x="110" y="51"/>
                </a:lnTo>
                <a:lnTo>
                  <a:pt x="0" y="51"/>
                </a:lnTo>
                <a:lnTo>
                  <a:pt x="0" y="60"/>
                </a:lnTo>
                <a:lnTo>
                  <a:pt x="0" y="170"/>
                </a:lnTo>
                <a:lnTo>
                  <a:pt x="84" y="170"/>
                </a:lnTo>
                <a:lnTo>
                  <a:pt x="84" y="187"/>
                </a:lnTo>
                <a:lnTo>
                  <a:pt x="51" y="187"/>
                </a:lnTo>
                <a:lnTo>
                  <a:pt x="51" y="204"/>
                </a:lnTo>
                <a:lnTo>
                  <a:pt x="236" y="204"/>
                </a:lnTo>
                <a:lnTo>
                  <a:pt x="236" y="0"/>
                </a:lnTo>
                <a:lnTo>
                  <a:pt x="110" y="0"/>
                </a:lnTo>
                <a:close/>
                <a:moveTo>
                  <a:pt x="126" y="17"/>
                </a:moveTo>
                <a:lnTo>
                  <a:pt x="219" y="17"/>
                </a:lnTo>
                <a:lnTo>
                  <a:pt x="219" y="68"/>
                </a:lnTo>
                <a:lnTo>
                  <a:pt x="177" y="68"/>
                </a:lnTo>
                <a:lnTo>
                  <a:pt x="177" y="51"/>
                </a:lnTo>
                <a:lnTo>
                  <a:pt x="126" y="51"/>
                </a:lnTo>
                <a:lnTo>
                  <a:pt x="126" y="17"/>
                </a:lnTo>
                <a:close/>
                <a:moveTo>
                  <a:pt x="177" y="85"/>
                </a:moveTo>
                <a:lnTo>
                  <a:pt x="219" y="85"/>
                </a:lnTo>
                <a:lnTo>
                  <a:pt x="219" y="119"/>
                </a:lnTo>
                <a:lnTo>
                  <a:pt x="177" y="119"/>
                </a:lnTo>
                <a:lnTo>
                  <a:pt x="177" y="85"/>
                </a:lnTo>
                <a:close/>
                <a:moveTo>
                  <a:pt x="17" y="68"/>
                </a:moveTo>
                <a:lnTo>
                  <a:pt x="160" y="68"/>
                </a:lnTo>
                <a:lnTo>
                  <a:pt x="160" y="153"/>
                </a:lnTo>
                <a:lnTo>
                  <a:pt x="17" y="153"/>
                </a:lnTo>
                <a:lnTo>
                  <a:pt x="17" y="68"/>
                </a:lnTo>
                <a:close/>
                <a:moveTo>
                  <a:pt x="101" y="187"/>
                </a:moveTo>
                <a:lnTo>
                  <a:pt x="101" y="170"/>
                </a:lnTo>
                <a:lnTo>
                  <a:pt x="177" y="170"/>
                </a:lnTo>
                <a:lnTo>
                  <a:pt x="177" y="136"/>
                </a:lnTo>
                <a:lnTo>
                  <a:pt x="219" y="136"/>
                </a:lnTo>
                <a:lnTo>
                  <a:pt x="219" y="187"/>
                </a:lnTo>
                <a:lnTo>
                  <a:pt x="101" y="187"/>
                </a:lnTo>
                <a:close/>
                <a:moveTo>
                  <a:pt x="202" y="51"/>
                </a:moveTo>
                <a:lnTo>
                  <a:pt x="185" y="51"/>
                </a:lnTo>
                <a:lnTo>
                  <a:pt x="185" y="34"/>
                </a:lnTo>
                <a:lnTo>
                  <a:pt x="202" y="34"/>
                </a:lnTo>
                <a:lnTo>
                  <a:pt x="202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2" tIns="44796" rIns="89592" bIns="447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6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Freeform 41"/>
          <p:cNvSpPr>
            <a:spLocks noEditPoints="1"/>
          </p:cNvSpPr>
          <p:nvPr/>
        </p:nvSpPr>
        <p:spPr bwMode="auto">
          <a:xfrm>
            <a:off x="791060" y="4784516"/>
            <a:ext cx="404727" cy="432633"/>
          </a:xfrm>
          <a:custGeom>
            <a:avLst/>
            <a:gdLst>
              <a:gd name="T0" fmla="*/ 56 w 104"/>
              <a:gd name="T1" fmla="*/ 104 h 104"/>
              <a:gd name="T2" fmla="*/ 56 w 104"/>
              <a:gd name="T3" fmla="*/ 88 h 104"/>
              <a:gd name="T4" fmla="*/ 88 w 104"/>
              <a:gd name="T5" fmla="*/ 56 h 104"/>
              <a:gd name="T6" fmla="*/ 104 w 104"/>
              <a:gd name="T7" fmla="*/ 56 h 104"/>
              <a:gd name="T8" fmla="*/ 104 w 104"/>
              <a:gd name="T9" fmla="*/ 48 h 104"/>
              <a:gd name="T10" fmla="*/ 88 w 104"/>
              <a:gd name="T11" fmla="*/ 48 h 104"/>
              <a:gd name="T12" fmla="*/ 56 w 104"/>
              <a:gd name="T13" fmla="*/ 16 h 104"/>
              <a:gd name="T14" fmla="*/ 56 w 104"/>
              <a:gd name="T15" fmla="*/ 0 h 104"/>
              <a:gd name="T16" fmla="*/ 48 w 104"/>
              <a:gd name="T17" fmla="*/ 0 h 104"/>
              <a:gd name="T18" fmla="*/ 48 w 104"/>
              <a:gd name="T19" fmla="*/ 16 h 104"/>
              <a:gd name="T20" fmla="*/ 16 w 104"/>
              <a:gd name="T21" fmla="*/ 48 h 104"/>
              <a:gd name="T22" fmla="*/ 0 w 104"/>
              <a:gd name="T23" fmla="*/ 48 h 104"/>
              <a:gd name="T24" fmla="*/ 0 w 104"/>
              <a:gd name="T25" fmla="*/ 56 h 104"/>
              <a:gd name="T26" fmla="*/ 16 w 104"/>
              <a:gd name="T27" fmla="*/ 56 h 104"/>
              <a:gd name="T28" fmla="*/ 48 w 104"/>
              <a:gd name="T29" fmla="*/ 88 h 104"/>
              <a:gd name="T30" fmla="*/ 48 w 104"/>
              <a:gd name="T31" fmla="*/ 104 h 104"/>
              <a:gd name="T32" fmla="*/ 56 w 104"/>
              <a:gd name="T33" fmla="*/ 104 h 104"/>
              <a:gd name="T34" fmla="*/ 24 w 104"/>
              <a:gd name="T35" fmla="*/ 52 h 104"/>
              <a:gd name="T36" fmla="*/ 52 w 104"/>
              <a:gd name="T37" fmla="*/ 24 h 104"/>
              <a:gd name="T38" fmla="*/ 80 w 104"/>
              <a:gd name="T39" fmla="*/ 52 h 104"/>
              <a:gd name="T40" fmla="*/ 52 w 104"/>
              <a:gd name="T41" fmla="*/ 80 h 104"/>
              <a:gd name="T42" fmla="*/ 24 w 104"/>
              <a:gd name="T43" fmla="*/ 52 h 104"/>
              <a:gd name="T44" fmla="*/ 68 w 104"/>
              <a:gd name="T45" fmla="*/ 52 h 104"/>
              <a:gd name="T46" fmla="*/ 52 w 104"/>
              <a:gd name="T47" fmla="*/ 36 h 104"/>
              <a:gd name="T48" fmla="*/ 36 w 104"/>
              <a:gd name="T49" fmla="*/ 52 h 104"/>
              <a:gd name="T50" fmla="*/ 52 w 104"/>
              <a:gd name="T51" fmla="*/ 68 h 104"/>
              <a:gd name="T52" fmla="*/ 68 w 104"/>
              <a:gd name="T53" fmla="*/ 52 h 104"/>
              <a:gd name="T54" fmla="*/ 44 w 104"/>
              <a:gd name="T55" fmla="*/ 52 h 104"/>
              <a:gd name="T56" fmla="*/ 52 w 104"/>
              <a:gd name="T57" fmla="*/ 44 h 104"/>
              <a:gd name="T58" fmla="*/ 60 w 104"/>
              <a:gd name="T59" fmla="*/ 52 h 104"/>
              <a:gd name="T60" fmla="*/ 52 w 104"/>
              <a:gd name="T61" fmla="*/ 60 h 104"/>
              <a:gd name="T62" fmla="*/ 44 w 104"/>
              <a:gd name="T63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4">
                <a:moveTo>
                  <a:pt x="56" y="104"/>
                </a:moveTo>
                <a:cubicBezTo>
                  <a:pt x="56" y="88"/>
                  <a:pt x="56" y="88"/>
                  <a:pt x="56" y="88"/>
                </a:cubicBezTo>
                <a:cubicBezTo>
                  <a:pt x="73" y="86"/>
                  <a:pt x="86" y="73"/>
                  <a:pt x="88" y="56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6" y="31"/>
                  <a:pt x="73" y="18"/>
                  <a:pt x="56" y="16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6"/>
                  <a:pt x="48" y="16"/>
                  <a:pt x="48" y="16"/>
                </a:cubicBezTo>
                <a:cubicBezTo>
                  <a:pt x="31" y="18"/>
                  <a:pt x="18" y="31"/>
                  <a:pt x="1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8" y="73"/>
                  <a:pt x="31" y="86"/>
                  <a:pt x="48" y="88"/>
                </a:cubicBezTo>
                <a:cubicBezTo>
                  <a:pt x="48" y="104"/>
                  <a:pt x="48" y="104"/>
                  <a:pt x="48" y="104"/>
                </a:cubicBezTo>
                <a:lnTo>
                  <a:pt x="56" y="104"/>
                </a:lnTo>
                <a:close/>
                <a:moveTo>
                  <a:pt x="24" y="52"/>
                </a:moveTo>
                <a:cubicBezTo>
                  <a:pt x="24" y="37"/>
                  <a:pt x="37" y="24"/>
                  <a:pt x="52" y="24"/>
                </a:cubicBezTo>
                <a:cubicBezTo>
                  <a:pt x="67" y="24"/>
                  <a:pt x="80" y="37"/>
                  <a:pt x="80" y="52"/>
                </a:cubicBezTo>
                <a:cubicBezTo>
                  <a:pt x="80" y="67"/>
                  <a:pt x="67" y="80"/>
                  <a:pt x="52" y="80"/>
                </a:cubicBezTo>
                <a:cubicBezTo>
                  <a:pt x="37" y="80"/>
                  <a:pt x="24" y="67"/>
                  <a:pt x="24" y="52"/>
                </a:cubicBezTo>
                <a:close/>
                <a:moveTo>
                  <a:pt x="68" y="52"/>
                </a:moveTo>
                <a:cubicBezTo>
                  <a:pt x="68" y="43"/>
                  <a:pt x="61" y="36"/>
                  <a:pt x="52" y="36"/>
                </a:cubicBezTo>
                <a:cubicBezTo>
                  <a:pt x="43" y="36"/>
                  <a:pt x="36" y="43"/>
                  <a:pt x="36" y="52"/>
                </a:cubicBezTo>
                <a:cubicBezTo>
                  <a:pt x="36" y="61"/>
                  <a:pt x="43" y="68"/>
                  <a:pt x="52" y="68"/>
                </a:cubicBezTo>
                <a:cubicBezTo>
                  <a:pt x="61" y="68"/>
                  <a:pt x="68" y="61"/>
                  <a:pt x="68" y="52"/>
                </a:cubicBezTo>
                <a:close/>
                <a:moveTo>
                  <a:pt x="44" y="52"/>
                </a:moveTo>
                <a:cubicBezTo>
                  <a:pt x="44" y="48"/>
                  <a:pt x="48" y="44"/>
                  <a:pt x="52" y="44"/>
                </a:cubicBezTo>
                <a:cubicBezTo>
                  <a:pt x="56" y="44"/>
                  <a:pt x="60" y="48"/>
                  <a:pt x="60" y="52"/>
                </a:cubicBezTo>
                <a:cubicBezTo>
                  <a:pt x="60" y="56"/>
                  <a:pt x="56" y="60"/>
                  <a:pt x="52" y="60"/>
                </a:cubicBezTo>
                <a:cubicBezTo>
                  <a:pt x="48" y="60"/>
                  <a:pt x="44" y="56"/>
                  <a:pt x="4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592" tIns="44796" rIns="89592" bIns="447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6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6"/>
          <a:srcRect t="24612" b="31602"/>
          <a:stretch/>
        </p:blipFill>
        <p:spPr>
          <a:xfrm>
            <a:off x="539731" y="2529702"/>
            <a:ext cx="907384" cy="366430"/>
          </a:xfrm>
          <a:prstGeom prst="rect">
            <a:avLst/>
          </a:prstGeom>
        </p:spPr>
      </p:pic>
      <p:sp>
        <p:nvSpPr>
          <p:cNvPr id="57" name="arrow_5">
            <a:extLst>
              <a:ext uri="{FF2B5EF4-FFF2-40B4-BE49-F238E27FC236}">
                <a16:creationId xmlns:a16="http://schemas.microsoft.com/office/drawing/2014/main" id="{8C45ED02-1047-45CD-93DC-750BEE1004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909" y="3296743"/>
            <a:ext cx="357029" cy="358468"/>
          </a:xfrm>
          <a:custGeom>
            <a:avLst/>
            <a:gdLst>
              <a:gd name="T0" fmla="*/ 102 w 248"/>
              <a:gd name="T1" fmla="*/ 0 h 249"/>
              <a:gd name="T2" fmla="*/ 176 w 248"/>
              <a:gd name="T3" fmla="*/ 73 h 249"/>
              <a:gd name="T4" fmla="*/ 102 w 248"/>
              <a:gd name="T5" fmla="*/ 147 h 249"/>
              <a:gd name="T6" fmla="*/ 176 w 248"/>
              <a:gd name="T7" fmla="*/ 73 h 249"/>
              <a:gd name="T8" fmla="*/ 0 w 248"/>
              <a:gd name="T9" fmla="*/ 73 h 249"/>
              <a:gd name="T10" fmla="*/ 146 w 248"/>
              <a:gd name="T11" fmla="*/ 103 h 249"/>
              <a:gd name="T12" fmla="*/ 72 w 248"/>
              <a:gd name="T13" fmla="*/ 176 h 249"/>
              <a:gd name="T14" fmla="*/ 146 w 248"/>
              <a:gd name="T15" fmla="*/ 249 h 249"/>
              <a:gd name="T16" fmla="*/ 72 w 248"/>
              <a:gd name="T17" fmla="*/ 176 h 249"/>
              <a:gd name="T18" fmla="*/ 248 w 248"/>
              <a:gd name="T19" fmla="*/ 176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9">
                <a:moveTo>
                  <a:pt x="102" y="0"/>
                </a:moveTo>
                <a:lnTo>
                  <a:pt x="176" y="73"/>
                </a:lnTo>
                <a:lnTo>
                  <a:pt x="102" y="147"/>
                </a:lnTo>
                <a:moveTo>
                  <a:pt x="176" y="73"/>
                </a:moveTo>
                <a:lnTo>
                  <a:pt x="0" y="73"/>
                </a:lnTo>
                <a:moveTo>
                  <a:pt x="146" y="103"/>
                </a:moveTo>
                <a:lnTo>
                  <a:pt x="72" y="176"/>
                </a:lnTo>
                <a:lnTo>
                  <a:pt x="146" y="249"/>
                </a:lnTo>
                <a:moveTo>
                  <a:pt x="72" y="176"/>
                </a:moveTo>
                <a:lnTo>
                  <a:pt x="248" y="176"/>
                </a:lnTo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5" name="Eye">
            <a:extLst>
              <a:ext uri="{FF2B5EF4-FFF2-40B4-BE49-F238E27FC236}">
                <a16:creationId xmlns:a16="http://schemas.microsoft.com/office/drawing/2014/main" id="{A345FAC2-D06D-47B9-A9D6-D14DFA1C23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1785" y="5673879"/>
            <a:ext cx="403276" cy="22265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5196E-D5E4-49A3-B071-864CAAE3863B}"/>
              </a:ext>
            </a:extLst>
          </p:cNvPr>
          <p:cNvGrpSpPr/>
          <p:nvPr/>
        </p:nvGrpSpPr>
        <p:grpSpPr>
          <a:xfrm>
            <a:off x="3358115" y="2352962"/>
            <a:ext cx="2738449" cy="1971214"/>
            <a:chOff x="9093048" y="2389036"/>
            <a:chExt cx="2794153" cy="201131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D0958A-B3E2-4B04-A24E-33B887D9AC76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1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9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9763F7-6821-40B0-B7AC-FDDC68810CC6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Times New Roman" panose="02020603050405020304" pitchFamily="18" charset="0"/>
                  <a:cs typeface="+mn-cs"/>
                </a:rPr>
                <a:t>Manage all events that can trigger code or logic</a:t>
              </a:r>
              <a:endPara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Calibri" panose="020F0502020204030204" pitchFamily="34" charset="0"/>
                <a:cs typeface="+mn-cs"/>
              </a:endParaRPr>
            </a:p>
          </p:txBody>
        </p:sp>
        <p:pic>
          <p:nvPicPr>
            <p:cNvPr id="77" name="Picture 14" descr="Image result for azure event grid">
              <a:extLst>
                <a:ext uri="{FF2B5EF4-FFF2-40B4-BE49-F238E27FC236}">
                  <a16:creationId xmlns:a16="http://schemas.microsoft.com/office/drawing/2014/main" id="{D6F6B0FD-D471-4D02-A6BD-65748B51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8947110" y="2352962"/>
            <a:ext cx="2738449" cy="1971214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1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19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Times New Roman" panose="02020603050405020304" pitchFamily="18" charset="0"/>
                  <a:cs typeface="+mn-cs"/>
                </a:rPr>
                <a:t>Execute your code based on events you specify</a:t>
              </a:r>
              <a:endPara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Calibri" panose="020F0502020204030204" pitchFamily="34" charset="0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316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26BD-35A1-4095-9E48-FCF0414A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30402"/>
            <a:ext cx="6400800" cy="997196"/>
          </a:xfrm>
        </p:spPr>
        <p:txBody>
          <a:bodyPr/>
          <a:lstStyle/>
          <a:p>
            <a:r>
              <a:rPr lang="en-US" dirty="0"/>
              <a:t>What about the data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3988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255A-17C9-47E9-97EA-7E8EE756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Lambda Architecture?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F3AC6-6E2D-48DF-A6C3-BF1D907A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56" y="1142542"/>
            <a:ext cx="9031288" cy="52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015"/>
      </p:ext>
    </p:extLst>
  </p:cSld>
  <p:clrMapOvr>
    <a:masterClrMapping/>
  </p:clrMapOvr>
  <p:transition>
    <p:fade/>
  </p:transition>
</p:sld>
</file>

<file path=ppt/slides/slide1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6470-CC29-4706-82FE-69954F8B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are the challenges with the lambda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0EB03-C9A3-441F-AA8D-C784879DA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25937"/>
          </a:xfrm>
        </p:spPr>
        <p:txBody>
          <a:bodyPr/>
          <a:lstStyle/>
          <a:p>
            <a:r>
              <a:rPr lang="en-US" noProof="1"/>
              <a:t>Too many moving parts: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1"/>
              <a:t>Choose a database for aggregate storage, serving, real-time data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1"/>
              <a:t>Choose a streaming technology for speed-layer.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1"/>
              <a:t>Choice between streaming technologies and databases for batch aggregation.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1"/>
              <a:t>Too many technologies to maintain.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1"/>
              <a:t>Lack of managed options that can provide an end-to-end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40296025"/>
      </p:ext>
    </p:extLst>
  </p:cSld>
  <p:clrMapOvr>
    <a:masterClrMapping/>
  </p:clrMapOvr>
  <p:transition>
    <p:fade/>
  </p:transition>
</p:sld>
</file>

<file path=ppt/slides/slide1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26BD-35A1-4095-9E48-FCF0414A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30402"/>
            <a:ext cx="6400800" cy="997196"/>
          </a:xfrm>
        </p:spPr>
        <p:txBody>
          <a:bodyPr/>
          <a:lstStyle/>
          <a:p>
            <a:r>
              <a:rPr lang="en-US" dirty="0"/>
              <a:t>Simplifying the lambda architecture with Cosmos DB</a:t>
            </a:r>
          </a:p>
        </p:txBody>
      </p:sp>
    </p:spTree>
    <p:extLst>
      <p:ext uri="{BB962C8B-B14F-4D97-AF65-F5344CB8AC3E}">
        <p14:creationId xmlns:p14="http://schemas.microsoft.com/office/powerpoint/2010/main" val="26215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F4B8-13DB-4E87-B665-DCE6ACD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 lambda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1DABC-9EFA-491B-9C22-48983FB8D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4812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Both real-time and aggregated data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scalable architecture with tunable components.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Database(s) with workloads of different nature: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Cosmos DB can address these scenarios by providing tunable data querying in different collections.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CD1CCD-7BD9-4B01-8F76-CB9E1FCAF2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1153" y="3199892"/>
          <a:ext cx="90689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638">
                  <a:extLst>
                    <a:ext uri="{9D8B030D-6E8A-4147-A177-3AD203B41FA5}">
                      <a16:colId xmlns:a16="http://schemas.microsoft.com/office/drawing/2014/main" val="1239172884"/>
                    </a:ext>
                  </a:extLst>
                </a:gridCol>
                <a:gridCol w="2241638">
                  <a:extLst>
                    <a:ext uri="{9D8B030D-6E8A-4147-A177-3AD203B41FA5}">
                      <a16:colId xmlns:a16="http://schemas.microsoft.com/office/drawing/2014/main" val="2483085377"/>
                    </a:ext>
                  </a:extLst>
                </a:gridCol>
                <a:gridCol w="1982216">
                  <a:extLst>
                    <a:ext uri="{9D8B030D-6E8A-4147-A177-3AD203B41FA5}">
                      <a16:colId xmlns:a16="http://schemas.microsoft.com/office/drawing/2014/main" val="2809819665"/>
                    </a:ext>
                  </a:extLst>
                </a:gridCol>
                <a:gridCol w="2603502">
                  <a:extLst>
                    <a:ext uri="{9D8B030D-6E8A-4147-A177-3AD203B41FA5}">
                      <a16:colId xmlns:a16="http://schemas.microsoft.com/office/drawing/2014/main" val="882653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1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Minimal/Stream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9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0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 + historical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69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598955"/>
      </p:ext>
    </p:extLst>
  </p:cSld>
  <p:clrMapOvr>
    <a:masterClrMapping/>
  </p:clrMapOvr>
  <p:transition>
    <p:fade/>
  </p:transition>
</p:sld>
</file>

<file path=ppt/slides/slide1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656B-D9A4-4147-8C8C-B7304031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13" y="1104900"/>
            <a:ext cx="11018520" cy="553998"/>
          </a:xfrm>
        </p:spPr>
        <p:txBody>
          <a:bodyPr/>
          <a:lstStyle/>
          <a:p>
            <a:r>
              <a:rPr lang="en-US" dirty="0"/>
              <a:t>Approaching big data, the Cosmos DB 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EADAF-C2C9-49C4-9EC9-D2FC914DE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082070"/>
            <a:ext cx="11018520" cy="3447098"/>
          </a:xfrm>
        </p:spPr>
        <p:txBody>
          <a:bodyPr/>
          <a:lstStyle/>
          <a:p>
            <a:r>
              <a:rPr lang="en-US" dirty="0"/>
              <a:t>Why can Cosmos DB address these requirements?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Service guarantees - high availability, minimal latency, comprehensive SLAs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Adapts to all sizes of databases through elastic throughput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automatic data maneuvering through Change Feed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Integrates natively with data processing engines -&gt; Apache Spark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Integrates natively with serverless components.</a:t>
            </a:r>
          </a:p>
        </p:txBody>
      </p:sp>
      <p:pic>
        <p:nvPicPr>
          <p:cNvPr id="4" name="Picture 2" descr="Image result for cosmos db png">
            <a:extLst>
              <a:ext uri="{FF2B5EF4-FFF2-40B4-BE49-F238E27FC236}">
                <a16:creationId xmlns:a16="http://schemas.microsoft.com/office/drawing/2014/main" id="{96E56A28-D2C7-426B-8E8A-8D239813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986" y="643119"/>
            <a:ext cx="2814401" cy="147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11102"/>
      </p:ext>
    </p:extLst>
  </p:cSld>
  <p:clrMapOvr>
    <a:masterClrMapping/>
  </p:clrMapOvr>
  <p:transition>
    <p:fade/>
  </p:transition>
</p:sld>
</file>

<file path=ppt/slides/slide1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20418E8E-AECF-47B5-AB1B-957947D0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76" y="605399"/>
            <a:ext cx="8964248" cy="56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3040C457-00CA-4773-A174-5C77F95C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19" y="534612"/>
            <a:ext cx="9487163" cy="578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3028840"/>
            <a:ext cx="7658591" cy="553998"/>
          </a:xfrm>
        </p:spPr>
        <p:txBody>
          <a:bodyPr/>
          <a:lstStyle/>
          <a:p>
            <a:r>
              <a:rPr lang="en-US" dirty="0"/>
              <a:t>Lambda architecture simplified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582838"/>
            <a:ext cx="5943600" cy="307777"/>
          </a:xfrm>
        </p:spPr>
        <p:txBody>
          <a:bodyPr/>
          <a:lstStyle/>
          <a:p>
            <a:r>
              <a:rPr lang="en-US" dirty="0"/>
              <a:t>with Azure Cosmos DB and Azure Databricks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BRK4018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F64E29-0CB0-4F92-8F55-F1D25CE706A5}"/>
              </a:ext>
            </a:extLst>
          </p:cNvPr>
          <p:cNvSpPr/>
          <p:nvPr/>
        </p:nvSpPr>
        <p:spPr>
          <a:xfrm>
            <a:off x="588262" y="5393027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Luis Bosquez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37521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Program Manager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sng" strike="noStrike" kern="1200" cap="none" spc="0" normalizeH="0" baseline="0" noProof="0" dirty="0">
                <a:ln>
                  <a:noFill/>
                </a:ln>
                <a:solidFill>
                  <a:srgbClr val="00205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lbosq@microsoft.com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05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@_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00205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lbosq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2050">
                  <a:lumMod val="50000"/>
                  <a:lumOff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A2295DD-9C27-4C8C-9DAD-C051BB5F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68" y="518530"/>
            <a:ext cx="9561865" cy="582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E285984-D955-4EB8-80C6-FCC28648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1" y="503463"/>
            <a:ext cx="10084779" cy="58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6D34-74E1-4212-B679-52BD409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" y="2930402"/>
            <a:ext cx="7352284" cy="997196"/>
          </a:xfrm>
        </p:spPr>
        <p:txBody>
          <a:bodyPr/>
          <a:lstStyle/>
          <a:p>
            <a:r>
              <a:rPr lang="en-US" dirty="0"/>
              <a:t>Cosmos DB for the master dataset, computed storage and serving layer</a:t>
            </a:r>
          </a:p>
        </p:txBody>
      </p:sp>
    </p:spTree>
    <p:extLst>
      <p:ext uri="{BB962C8B-B14F-4D97-AF65-F5344CB8AC3E}">
        <p14:creationId xmlns:p14="http://schemas.microsoft.com/office/powerpoint/2010/main" val="31201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99"/>
          <p:cNvSpPr/>
          <p:nvPr/>
        </p:nvSpPr>
        <p:spPr>
          <a:xfrm>
            <a:off x="-1028223" y="2593371"/>
            <a:ext cx="14241189" cy="18694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-699022" y="3990063"/>
            <a:ext cx="13582787" cy="18694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6697" y="5315347"/>
            <a:ext cx="9917683" cy="5953420"/>
            <a:chOff x="621668" y="4852307"/>
            <a:chExt cx="2840157" cy="1396093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00" name="Freeform: Shape 99"/>
          <p:cNvSpPr/>
          <p:nvPr/>
        </p:nvSpPr>
        <p:spPr>
          <a:xfrm>
            <a:off x="2214" y="5112187"/>
            <a:ext cx="12187573" cy="1745327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2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581441" y="2165203"/>
            <a:ext cx="554033" cy="554033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839" name="Picture 83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68615" y="2036698"/>
            <a:ext cx="1101330" cy="4318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22644" y="4237805"/>
            <a:ext cx="11099525" cy="1531162"/>
            <a:chOff x="704018" y="4237919"/>
            <a:chExt cx="11101100" cy="1531379"/>
          </a:xfrm>
        </p:grpSpPr>
        <p:sp>
          <p:nvSpPr>
            <p:cNvPr id="893" name="TextBox 892"/>
            <p:cNvSpPr txBox="1"/>
            <p:nvPr/>
          </p:nvSpPr>
          <p:spPr>
            <a:xfrm>
              <a:off x="704018" y="5255413"/>
              <a:ext cx="1135247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47830" y="4596855"/>
              <a:ext cx="1694695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43876" y="4237919"/>
              <a:ext cx="1680268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621781" y="5331614"/>
              <a:ext cx="1183337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29503" y="4596855"/>
              <a:ext cx="1380507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6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82262" y="1986611"/>
            <a:ext cx="803055" cy="2806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sp>
        <p:nvSpPr>
          <p:cNvPr id="84" name="Title 10"/>
          <p:cNvSpPr>
            <a:spLocks noGrp="1"/>
          </p:cNvSpPr>
          <p:nvPr>
            <p:ph type="title"/>
          </p:nvPr>
        </p:nvSpPr>
        <p:spPr>
          <a:xfrm>
            <a:off x="268907" y="280714"/>
            <a:ext cx="11654187" cy="110799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/>
              <a:t>What is Azure Cosmos DB</a:t>
            </a:r>
            <a:br>
              <a:rPr lang="en-US"/>
            </a:br>
            <a:endParaRPr lang="en-US" cap="non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7725" y="6154461"/>
            <a:ext cx="223208" cy="433573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7859" y="6382096"/>
            <a:ext cx="223208" cy="431543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67" y="5802748"/>
            <a:ext cx="223208" cy="433573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4117" y="6187016"/>
            <a:ext cx="223208" cy="450258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391474" y="1906665"/>
            <a:ext cx="494060" cy="440568"/>
            <a:chOff x="8276702" y="3303923"/>
            <a:chExt cx="657427" cy="586247"/>
          </a:xfrm>
        </p:grpSpPr>
        <p:sp>
          <p:nvSpPr>
            <p:cNvPr id="133" name="Hexagon 132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70528" y="2589944"/>
            <a:ext cx="803055" cy="3747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5" y="2243776"/>
            <a:ext cx="631043" cy="41851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62280" y="2130805"/>
            <a:ext cx="1141204" cy="3120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45909" y="3003773"/>
            <a:ext cx="6078554" cy="777767"/>
            <a:chOff x="3245504" y="3003712"/>
            <a:chExt cx="6079417" cy="777877"/>
          </a:xfrm>
        </p:grpSpPr>
        <p:grpSp>
          <p:nvGrpSpPr>
            <p:cNvPr id="104" name="Group 103"/>
            <p:cNvGrpSpPr/>
            <p:nvPr/>
          </p:nvGrpSpPr>
          <p:grpSpPr>
            <a:xfrm>
              <a:off x="8667216" y="3105283"/>
              <a:ext cx="586303" cy="377163"/>
              <a:chOff x="7117181" y="5146654"/>
              <a:chExt cx="663064" cy="426544"/>
            </a:xfrm>
            <a:solidFill>
              <a:schemeClr val="tx2"/>
            </a:solidFill>
          </p:grpSpPr>
          <p:sp>
            <p:nvSpPr>
              <p:cNvPr id="105" name="Oval 104"/>
              <p:cNvSpPr/>
              <p:nvPr/>
            </p:nvSpPr>
            <p:spPr bwMode="auto">
              <a:xfrm rot="715722">
                <a:off x="7117181" y="5146654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7476127" y="5224668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7296654" y="5448552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7655599" y="5448552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>
                <a:off x="7240481" y="5221859"/>
                <a:ext cx="235646" cy="65132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31" name="Straight Connector 130"/>
              <p:cNvCxnSpPr>
                <a:cxnSpLocks/>
              </p:cNvCxnSpPr>
              <p:nvPr/>
            </p:nvCxnSpPr>
            <p:spPr>
              <a:xfrm>
                <a:off x="7421300" y="5510875"/>
                <a:ext cx="234299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46" name="Straight Connector 145"/>
              <p:cNvCxnSpPr>
                <a:cxnSpLocks/>
              </p:cNvCxnSpPr>
              <p:nvPr/>
            </p:nvCxnSpPr>
            <p:spPr>
              <a:xfrm>
                <a:off x="7582519" y="5331060"/>
                <a:ext cx="91334" cy="1357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47" name="Straight Connector 146"/>
              <p:cNvCxnSpPr>
                <a:cxnSpLocks/>
              </p:cNvCxnSpPr>
              <p:nvPr/>
            </p:nvCxnSpPr>
            <p:spPr>
              <a:xfrm flipV="1">
                <a:off x="7403046" y="5331060"/>
                <a:ext cx="91335" cy="1357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7092749" y="3034293"/>
              <a:ext cx="499208" cy="473323"/>
              <a:chOff x="7128988" y="4166153"/>
              <a:chExt cx="604908" cy="573541"/>
            </a:xfrm>
            <a:solidFill>
              <a:schemeClr val="tx2"/>
            </a:solidFill>
          </p:grpSpPr>
          <p:cxnSp>
            <p:nvCxnSpPr>
              <p:cNvPr id="149" name="Straight Connector 148"/>
              <p:cNvCxnSpPr>
                <a:cxnSpLocks/>
              </p:cNvCxnSpPr>
              <p:nvPr/>
            </p:nvCxnSpPr>
            <p:spPr>
              <a:xfrm>
                <a:off x="7128988" y="4451736"/>
                <a:ext cx="238107" cy="7255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V="1">
                <a:off x="7128988" y="4379180"/>
                <a:ext cx="233873" cy="7255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1" name="Oval 150"/>
              <p:cNvSpPr/>
              <p:nvPr/>
            </p:nvSpPr>
            <p:spPr bwMode="auto">
              <a:xfrm>
                <a:off x="7128988" y="4383154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2" name="Straight Connector 151"/>
              <p:cNvCxnSpPr>
                <a:cxnSpLocks/>
              </p:cNvCxnSpPr>
              <p:nvPr/>
            </p:nvCxnSpPr>
            <p:spPr>
              <a:xfrm>
                <a:off x="7367095" y="4524292"/>
                <a:ext cx="241432" cy="10836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53" name="Straight Connector 152"/>
              <p:cNvCxnSpPr>
                <a:cxnSpLocks/>
              </p:cNvCxnSpPr>
              <p:nvPr/>
            </p:nvCxnSpPr>
            <p:spPr>
              <a:xfrm>
                <a:off x="7367095" y="4524292"/>
                <a:ext cx="229638" cy="1361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4" name="Oval 153"/>
              <p:cNvSpPr/>
              <p:nvPr/>
            </p:nvSpPr>
            <p:spPr bwMode="auto">
              <a:xfrm rot="20946206">
                <a:off x="7596733" y="4602531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7596733" y="4457071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6" name="Straight Connector 155"/>
              <p:cNvCxnSpPr>
                <a:cxnSpLocks/>
              </p:cNvCxnSpPr>
              <p:nvPr/>
            </p:nvCxnSpPr>
            <p:spPr>
              <a:xfrm>
                <a:off x="7362861" y="4379181"/>
                <a:ext cx="233872" cy="1013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7" name="Oval 156"/>
              <p:cNvSpPr/>
              <p:nvPr/>
            </p:nvSpPr>
            <p:spPr bwMode="auto">
              <a:xfrm>
                <a:off x="7367095" y="4455710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>
                <a:cxnSpLocks/>
              </p:cNvCxnSpPr>
              <p:nvPr/>
            </p:nvCxnSpPr>
            <p:spPr>
              <a:xfrm flipV="1">
                <a:off x="7362861" y="4277619"/>
                <a:ext cx="248934" cy="101562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9" name="Oval 158"/>
              <p:cNvSpPr/>
              <p:nvPr/>
            </p:nvSpPr>
            <p:spPr bwMode="auto">
              <a:xfrm>
                <a:off x="7362861" y="4310599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7596733" y="4311612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 rot="377738">
                <a:off x="7596733" y="4166153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74426" y="3520061"/>
              <a:ext cx="1106393" cy="257122"/>
            </a:xfrm>
            <a:prstGeom prst="rect">
              <a:avLst/>
            </a:prstGeom>
            <a:noFill/>
          </p:spPr>
          <p:txBody>
            <a:bodyPr wrap="none" lIns="9142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Column-family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995644" y="3516414"/>
              <a:ext cx="833883" cy="257122"/>
            </a:xfrm>
            <a:prstGeom prst="rect">
              <a:avLst/>
            </a:prstGeom>
            <a:noFill/>
          </p:spPr>
          <p:txBody>
            <a:bodyPr wrap="none" lIns="9142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694D492-873A-4422-AF4B-BB463C0EB820}"/>
                </a:ext>
              </a:extLst>
            </p:cNvPr>
            <p:cNvGrpSpPr/>
            <p:nvPr/>
          </p:nvGrpSpPr>
          <p:grpSpPr>
            <a:xfrm>
              <a:off x="5106308" y="3241654"/>
              <a:ext cx="726921" cy="124646"/>
              <a:chOff x="4444077" y="3159364"/>
              <a:chExt cx="726921" cy="124646"/>
            </a:xfrm>
          </p:grpSpPr>
          <p:cxnSp>
            <p:nvCxnSpPr>
              <p:cNvPr id="165" name="Straight Connector 164"/>
              <p:cNvCxnSpPr>
                <a:cxnSpLocks/>
              </p:cNvCxnSpPr>
              <p:nvPr/>
            </p:nvCxnSpPr>
            <p:spPr>
              <a:xfrm>
                <a:off x="4567537" y="3221687"/>
                <a:ext cx="185331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4444077" y="3159364"/>
                <a:ext cx="123457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4752871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4905809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5058738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DD7D695-2830-48F0-B20A-C8EBCE02355F}"/>
                </a:ext>
              </a:extLst>
            </p:cNvPr>
            <p:cNvGrpSpPr/>
            <p:nvPr/>
          </p:nvGrpSpPr>
          <p:grpSpPr>
            <a:xfrm>
              <a:off x="3319100" y="3003712"/>
              <a:ext cx="643737" cy="429517"/>
              <a:chOff x="2573581" y="3248112"/>
              <a:chExt cx="643737" cy="429517"/>
            </a:xfrm>
          </p:grpSpPr>
          <p:cxnSp>
            <p:nvCxnSpPr>
              <p:cNvPr id="171" name="Straight Connector 170"/>
              <p:cNvCxnSpPr>
                <a:cxnSpLocks/>
              </p:cNvCxnSpPr>
              <p:nvPr/>
            </p:nvCxnSpPr>
            <p:spPr>
              <a:xfrm>
                <a:off x="2688446" y="3306383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2" name="Oval 171"/>
              <p:cNvSpPr/>
              <p:nvPr/>
            </p:nvSpPr>
            <p:spPr bwMode="auto">
              <a:xfrm>
                <a:off x="2573581" y="3248112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3112870" y="3253396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74" name="Straight Connector 173"/>
              <p:cNvCxnSpPr>
                <a:cxnSpLocks/>
              </p:cNvCxnSpPr>
              <p:nvPr/>
            </p:nvCxnSpPr>
            <p:spPr>
              <a:xfrm>
                <a:off x="2688446" y="3460548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5" name="Oval 174"/>
              <p:cNvSpPr/>
              <p:nvPr/>
            </p:nvSpPr>
            <p:spPr bwMode="auto">
              <a:xfrm>
                <a:off x="2573581" y="3402277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3112870" y="3407561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77" name="Straight Connector 176"/>
              <p:cNvCxnSpPr>
                <a:cxnSpLocks/>
              </p:cNvCxnSpPr>
              <p:nvPr/>
            </p:nvCxnSpPr>
            <p:spPr>
              <a:xfrm>
                <a:off x="2688446" y="3619357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8" name="Oval 177"/>
              <p:cNvSpPr/>
              <p:nvPr/>
            </p:nvSpPr>
            <p:spPr bwMode="auto">
              <a:xfrm>
                <a:off x="2573581" y="3561085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>
                <a:off x="3112870" y="3566370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0" name="TextBox 179"/>
            <p:cNvSpPr txBox="1"/>
            <p:nvPr/>
          </p:nvSpPr>
          <p:spPr>
            <a:xfrm>
              <a:off x="3245504" y="3524467"/>
              <a:ext cx="797014" cy="257122"/>
            </a:xfrm>
            <a:prstGeom prst="rect">
              <a:avLst/>
            </a:prstGeom>
            <a:noFill/>
          </p:spPr>
          <p:txBody>
            <a:bodyPr wrap="none" lIns="9142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Key-value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757137" y="3504601"/>
              <a:ext cx="567784" cy="257122"/>
            </a:xfrm>
            <a:prstGeom prst="rect">
              <a:avLst/>
            </a:prstGeom>
            <a:noFill/>
          </p:spPr>
          <p:txBody>
            <a:bodyPr wrap="none" lIns="9142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Graph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754894" y="802068"/>
            <a:ext cx="6682215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globally distributed, massively scalable, multi-model database service</a:t>
            </a:r>
          </a:p>
        </p:txBody>
      </p:sp>
    </p:spTree>
    <p:extLst>
      <p:ext uri="{BB962C8B-B14F-4D97-AF65-F5344CB8AC3E}">
        <p14:creationId xmlns:p14="http://schemas.microsoft.com/office/powerpoint/2010/main" val="2064763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5" grpId="0"/>
      <p:bldP spid="102" grpId="0"/>
    </p:bldLst>
  </p:timing>
</p:sld>
</file>

<file path=ppt/slides/slide24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E285984-D955-4EB8-80C6-FCC28648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1" y="503463"/>
            <a:ext cx="10084779" cy="58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33C436F-887E-4086-9A8E-76C10C42B702}"/>
              </a:ext>
            </a:extLst>
          </p:cNvPr>
          <p:cNvSpPr/>
          <p:nvPr/>
        </p:nvSpPr>
        <p:spPr bwMode="auto">
          <a:xfrm>
            <a:off x="3619500" y="368300"/>
            <a:ext cx="4559300" cy="42926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09A-733F-4C4C-9F43-A3A28CC3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address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78ECF-AF25-4804-A75A-80D1924AA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30033"/>
          </a:xfrm>
        </p:spPr>
        <p:txBody>
          <a:bodyPr/>
          <a:lstStyle/>
          <a:p>
            <a:r>
              <a:rPr lang="en-US" dirty="0"/>
              <a:t>Serves multiple clients in parallel.</a:t>
            </a:r>
          </a:p>
          <a:p>
            <a:r>
              <a:rPr lang="en-US" dirty="0"/>
              <a:t>Can host data of any size automatically.</a:t>
            </a:r>
          </a:p>
          <a:p>
            <a:r>
              <a:rPr lang="en-US" dirty="0"/>
              <a:t>Millisecond response for read operations.</a:t>
            </a:r>
          </a:p>
          <a:p>
            <a:r>
              <a:rPr lang="en-US" dirty="0"/>
              <a:t>Elastically provision partitions.</a:t>
            </a:r>
          </a:p>
          <a:p>
            <a:r>
              <a:rPr lang="en-US" dirty="0"/>
              <a:t>Different collections can adapt to the different use cases and access patterns.</a:t>
            </a:r>
          </a:p>
        </p:txBody>
      </p:sp>
    </p:spTree>
    <p:extLst>
      <p:ext uri="{BB962C8B-B14F-4D97-AF65-F5344CB8AC3E}">
        <p14:creationId xmlns:p14="http://schemas.microsoft.com/office/powerpoint/2010/main" val="1941998528"/>
      </p:ext>
    </p:extLst>
  </p:cSld>
  <p:clrMapOvr>
    <a:masterClrMapping/>
  </p:clrMapOvr>
  <p:transition>
    <p:fade/>
  </p:transition>
</p:sld>
</file>

<file path=ppt/slides/slide2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6D34-74E1-4212-B679-52BD409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" y="3429000"/>
            <a:ext cx="6400800" cy="498598"/>
          </a:xfrm>
        </p:spPr>
        <p:txBody>
          <a:bodyPr/>
          <a:lstStyle/>
          <a:p>
            <a:r>
              <a:rPr lang="en-US" dirty="0"/>
              <a:t>Cosmos DB Change Feed</a:t>
            </a:r>
          </a:p>
        </p:txBody>
      </p:sp>
    </p:spTree>
    <p:extLst>
      <p:ext uri="{BB962C8B-B14F-4D97-AF65-F5344CB8AC3E}">
        <p14:creationId xmlns:p14="http://schemas.microsoft.com/office/powerpoint/2010/main" val="36239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E285984-D955-4EB8-80C6-FCC28648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1" y="503463"/>
            <a:ext cx="10084779" cy="58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33C436F-887E-4086-9A8E-76C10C42B702}"/>
              </a:ext>
            </a:extLst>
          </p:cNvPr>
          <p:cNvSpPr/>
          <p:nvPr/>
        </p:nvSpPr>
        <p:spPr bwMode="auto">
          <a:xfrm>
            <a:off x="7772400" y="279400"/>
            <a:ext cx="3196906" cy="3009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65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CFB7E1-8AEC-42B4-9DB3-161293D86717}"/>
              </a:ext>
            </a:extLst>
          </p:cNvPr>
          <p:cNvGrpSpPr/>
          <p:nvPr/>
        </p:nvGrpSpPr>
        <p:grpSpPr>
          <a:xfrm>
            <a:off x="2753360" y="842169"/>
            <a:ext cx="6908800" cy="3827462"/>
            <a:chOff x="2794000" y="1320800"/>
            <a:chExt cx="6908800" cy="382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BFFE69-E764-4FDC-83E9-EF6D92C6B6D1}"/>
                </a:ext>
              </a:extLst>
            </p:cNvPr>
            <p:cNvSpPr/>
            <p:nvPr/>
          </p:nvSpPr>
          <p:spPr bwMode="auto">
            <a:xfrm>
              <a:off x="2794000" y="1320800"/>
              <a:ext cx="6908800" cy="38274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5412D007-69FB-4348-AE9F-1E7F65093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00" r="65113" b="31587"/>
            <a:stretch/>
          </p:blipFill>
          <p:spPr>
            <a:xfrm>
              <a:off x="3268664" y="1744662"/>
              <a:ext cx="5959472" cy="29797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9DF743-F7F6-435E-9702-C0DD01C80B30}"/>
              </a:ext>
            </a:extLst>
          </p:cNvPr>
          <p:cNvSpPr txBox="1"/>
          <p:nvPr/>
        </p:nvSpPr>
        <p:spPr>
          <a:xfrm>
            <a:off x="1521460" y="4868862"/>
            <a:ext cx="937260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Persistent log of documents within an Azure Cosmos DB collection in the order in which they were modified.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 approach to a streaming layer.</a:t>
            </a:r>
          </a:p>
        </p:txBody>
      </p:sp>
    </p:spTree>
    <p:extLst>
      <p:ext uri="{BB962C8B-B14F-4D97-AF65-F5344CB8AC3E}">
        <p14:creationId xmlns:p14="http://schemas.microsoft.com/office/powerpoint/2010/main" val="1383497519"/>
      </p:ext>
    </p:extLst>
  </p:cSld>
  <p:clrMapOvr>
    <a:masterClrMapping/>
  </p:clrMapOvr>
  <p:transition>
    <p:fade/>
  </p:transition>
</p:sld>
</file>

<file path=ppt/slides/slide2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70F1-769D-4EB1-A8BB-EF2B72D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Feed's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F00E-7D86-49A2-AC16-FA7E230D9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77985"/>
          </a:xfrm>
        </p:spPr>
        <p:txBody>
          <a:bodyPr/>
          <a:lstStyle/>
          <a:p>
            <a:r>
              <a:rPr lang="en-US" dirty="0"/>
              <a:t>Automatically enabled in any Cosmos DB database account.</a:t>
            </a:r>
          </a:p>
          <a:p>
            <a:r>
              <a:rPr lang="en-US" dirty="0"/>
              <a:t>Doesn’t need any additional configuration to start working.</a:t>
            </a:r>
          </a:p>
          <a:p>
            <a:r>
              <a:rPr lang="en-US" dirty="0"/>
              <a:t>Uses the existing allocated request units for processing events.</a:t>
            </a:r>
          </a:p>
          <a:p>
            <a:r>
              <a:rPr lang="en-US" dirty="0"/>
              <a:t>Executed on insert and update operations. Delete support can be implemented with a flag.</a:t>
            </a:r>
          </a:p>
          <a:p>
            <a:r>
              <a:rPr lang="en-US" b="1" dirty="0"/>
              <a:t>Can be used as a streaming layer without requiring another component.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55410"/>
      </p:ext>
    </p:extLst>
  </p:cSld>
  <p:clrMapOvr>
    <a:masterClrMapping/>
  </p:clrMapOvr>
  <p:transition>
    <p:fade/>
  </p:transition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AB1AE-27E0-496F-8E8A-2A343925A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8889" r="1888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26" name="Picture 2" descr="Image result for cosmos db png">
            <a:extLst>
              <a:ext uri="{FF2B5EF4-FFF2-40B4-BE49-F238E27FC236}">
                <a16:creationId xmlns:a16="http://schemas.microsoft.com/office/drawing/2014/main" id="{8ECC96BF-97F0-46B5-B9DD-1FEF7A66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99" y="1684739"/>
            <a:ext cx="6644802" cy="3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83998"/>
      </p:ext>
    </p:extLst>
  </p:cSld>
  <p:clrMapOvr>
    <a:masterClrMapping/>
  </p:clrMapOvr>
  <p:transition>
    <p:fade/>
  </p:transition>
</p:sld>
</file>

<file path=ppt/slides/slide3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tributed processing of Azure Cosmos DB change feed">
            <a:extLst>
              <a:ext uri="{FF2B5EF4-FFF2-40B4-BE49-F238E27FC236}">
                <a16:creationId xmlns:a16="http://schemas.microsoft.com/office/drawing/2014/main" id="{8037B2EF-B8E5-4F9E-85B3-E04286D4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4" y="981075"/>
            <a:ext cx="70961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5CA5-169A-4C7A-A488-B43DB8F89DB7}"/>
              </a:ext>
            </a:extLst>
          </p:cNvPr>
          <p:cNvSpPr txBox="1"/>
          <p:nvPr/>
        </p:nvSpPr>
        <p:spPr>
          <a:xfrm>
            <a:off x="769937" y="4284567"/>
            <a:ext cx="18953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Change log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51926A-F822-4C26-A8A1-F2EDAAE782A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65328" y="4598499"/>
            <a:ext cx="1305009" cy="1163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45822"/>
      </p:ext>
    </p:extLst>
  </p:cSld>
  <p:clrMapOvr>
    <a:masterClrMapping/>
  </p:clrMapOvr>
  <p:transition>
    <p:fade/>
  </p:transition>
</p:sld>
</file>

<file path=ppt/slides/slide3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sing the Azure Cosmos DB change feed processor host">
            <a:extLst>
              <a:ext uri="{FF2B5EF4-FFF2-40B4-BE49-F238E27FC236}">
                <a16:creationId xmlns:a16="http://schemas.microsoft.com/office/drawing/2014/main" id="{4AC30544-AB6F-45BC-A592-AB56EEDD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" y="470697"/>
            <a:ext cx="11247437" cy="59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14819"/>
      </p:ext>
    </p:extLst>
  </p:cSld>
  <p:clrMapOvr>
    <a:masterClrMapping/>
  </p:clrMapOvr>
  <p:transition>
    <p:fade/>
  </p:transition>
</p:sld>
</file>

<file path=ppt/slides/slide3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8C33-EC6B-4B1C-8D87-53FB0D94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Change Feed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419126-261D-459F-A38E-5AEBBCEBA1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5237" y="1668462"/>
          <a:ext cx="10287000" cy="348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4395977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4410396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16022534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Implementation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Use 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89242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Azure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Serverless applications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Easy to implement. </a:t>
                      </a:r>
                    </a:p>
                    <a:p>
                      <a:pPr algn="ctr"/>
                      <a:r>
                        <a:rPr lang="en-US"/>
                        <a:t>Used as a trigger, input or output binding to an Azure Function.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272625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SQL API SDK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Custom applications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More control over behavior of change feed. Requires manual implementation in a .NET application.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549922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Feed </a:t>
                      </a:r>
                    </a:p>
                    <a:p>
                      <a:pPr algn="ctr"/>
                      <a:r>
                        <a:rPr lang="en-US"/>
                        <a:t>Processor Library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Distributed applications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Ability to distribute the processing of events towards multiple clients. Requires a “leases collection”.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864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50801"/>
      </p:ext>
    </p:extLst>
  </p:cSld>
  <p:clrMapOvr>
    <a:masterClrMapping/>
  </p:clrMapOvr>
  <p:transition>
    <p:fade/>
  </p:transition>
</p:sld>
</file>

<file path=ppt/slides/slide3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6D34-74E1-4212-B679-52BD409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16" y="3632200"/>
            <a:ext cx="6400800" cy="498598"/>
          </a:xfrm>
        </p:spPr>
        <p:txBody>
          <a:bodyPr/>
          <a:lstStyle/>
          <a:p>
            <a:r>
              <a:rPr lang="en-US" dirty="0"/>
              <a:t>Cosmos DB and Apache Spark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AD5F87-4008-42AA-A806-8DE54D03EA50}"/>
              </a:ext>
            </a:extLst>
          </p:cNvPr>
          <p:cNvSpPr txBox="1">
            <a:spLocks/>
          </p:cNvSpPr>
          <p:nvPr/>
        </p:nvSpPr>
        <p:spPr>
          <a:xfrm>
            <a:off x="788416" y="4186198"/>
            <a:ext cx="6400800" cy="4431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through Azure Databricks</a:t>
            </a:r>
          </a:p>
        </p:txBody>
      </p:sp>
    </p:spTree>
    <p:extLst>
      <p:ext uri="{BB962C8B-B14F-4D97-AF65-F5344CB8AC3E}">
        <p14:creationId xmlns:p14="http://schemas.microsoft.com/office/powerpoint/2010/main" val="24510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Apache Spark?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dirty="0"/>
              <a:t>Open-source cluster computing framework.</a:t>
            </a:r>
          </a:p>
          <a:p>
            <a:r>
              <a:rPr lang="en-US" dirty="0"/>
              <a:t>Scalable data processing layer with implicit parallelism and fault-tolerance.</a:t>
            </a:r>
          </a:p>
          <a:p>
            <a:r>
              <a:rPr lang="en-US" dirty="0"/>
              <a:t>Simple programmability with extensible libraries.</a:t>
            </a:r>
          </a:p>
          <a:p>
            <a:r>
              <a:rPr lang="en-US" dirty="0"/>
              <a:t>Uses scale-out/horizontal provisioning of nodes.</a:t>
            </a:r>
          </a:p>
          <a:p>
            <a:r>
              <a:rPr lang="en-US" dirty="0"/>
              <a:t>Provides a standard platform for processing jobs that require powerful computation.</a:t>
            </a:r>
          </a:p>
          <a:p>
            <a:endParaRPr lang="en-US" dirty="0"/>
          </a:p>
        </p:txBody>
      </p:sp>
      <p:pic>
        <p:nvPicPr>
          <p:cNvPr id="5124" name="Picture 4" descr="Spark Logo">
            <a:extLst>
              <a:ext uri="{FF2B5EF4-FFF2-40B4-BE49-F238E27FC236}">
                <a16:creationId xmlns:a16="http://schemas.microsoft.com/office/drawing/2014/main" id="{270F9B3B-D0AC-4DCC-9A6F-7C610F8D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112" y="4559809"/>
            <a:ext cx="2889775" cy="150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84C7-E48F-40FC-9313-14874A1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72946"/>
            <a:ext cx="11018520" cy="553998"/>
          </a:xfrm>
        </p:spPr>
        <p:txBody>
          <a:bodyPr/>
          <a:lstStyle/>
          <a:p>
            <a:r>
              <a:rPr lang="en-US" dirty="0"/>
              <a:t>What is Azure Databricks?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F0F84-FA8C-4931-BB44-9DAA546AF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281093"/>
            <a:ext cx="11018520" cy="3016210"/>
          </a:xfrm>
        </p:spPr>
        <p:txBody>
          <a:bodyPr/>
          <a:lstStyle/>
          <a:p>
            <a:r>
              <a:rPr lang="en-US" dirty="0"/>
              <a:t>Managed cloud solution for Apache Spark.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an optimized version of Spark.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abstracted control of clusters/nodes with cloud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Easy to use interface similar to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Python, SQL and Scala environments.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Highly configurable for library and runtime environment versions.</a:t>
            </a:r>
          </a:p>
        </p:txBody>
      </p:sp>
      <p:pic>
        <p:nvPicPr>
          <p:cNvPr id="4" name="Picture 2" descr="Image result for azure databricks">
            <a:extLst>
              <a:ext uri="{FF2B5EF4-FFF2-40B4-BE49-F238E27FC236}">
                <a16:creationId xmlns:a16="http://schemas.microsoft.com/office/drawing/2014/main" id="{89F9B12D-ECF7-4DE1-A0E8-21ABB3B1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08" y="4576802"/>
            <a:ext cx="2818384" cy="14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BDD68-180F-4711-95F4-A2C4DD88EEA4}"/>
              </a:ext>
            </a:extLst>
          </p:cNvPr>
          <p:cNvSpPr txBox="1"/>
          <p:nvPr/>
        </p:nvSpPr>
        <p:spPr>
          <a:xfrm>
            <a:off x="5144714" y="6182064"/>
            <a:ext cx="19025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Databricks</a:t>
            </a:r>
          </a:p>
        </p:txBody>
      </p:sp>
    </p:spTree>
    <p:extLst>
      <p:ext uri="{BB962C8B-B14F-4D97-AF65-F5344CB8AC3E}">
        <p14:creationId xmlns:p14="http://schemas.microsoft.com/office/powerpoint/2010/main" val="2839001204"/>
      </p:ext>
    </p:extLst>
  </p:cSld>
  <p:clrMapOvr>
    <a:masterClrMapping/>
  </p:clrMapOvr>
  <p:transition>
    <p:fade/>
  </p:transition>
</p:sld>
</file>

<file path=ppt/slides/slide3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Native Integration with Spark</a:t>
            </a:r>
          </a:p>
        </p:txBody>
      </p:sp>
      <p:pic>
        <p:nvPicPr>
          <p:cNvPr id="4" name="Picture 2" descr="Diagram of Spark to Azure Cosmos DB data flow via pyDocumentDB DB">
            <a:extLst>
              <a:ext uri="{FF2B5EF4-FFF2-40B4-BE49-F238E27FC236}">
                <a16:creationId xmlns:a16="http://schemas.microsoft.com/office/drawing/2014/main" id="{177BF3D9-994D-4574-BE3F-A617294F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68" y="1601787"/>
            <a:ext cx="8243064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88683A-BC33-49CD-B8A7-E62FB9A0C525}"/>
              </a:ext>
            </a:extLst>
          </p:cNvPr>
          <p:cNvSpPr txBox="1"/>
          <p:nvPr/>
        </p:nvSpPr>
        <p:spPr>
          <a:xfrm>
            <a:off x="2430124" y="5464312"/>
            <a:ext cx="73317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Available for both Python and Scala/Java</a:t>
            </a:r>
          </a:p>
        </p:txBody>
      </p:sp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E285984-D955-4EB8-80C6-FCC28648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1" y="503463"/>
            <a:ext cx="10084779" cy="58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6D34-74E1-4212-B679-52BD409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16" y="2736502"/>
            <a:ext cx="7136384" cy="1384995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3200" b="0" dirty="0">
                <a:latin typeface="+mn-lt"/>
              </a:rPr>
              <a:t>A lambda architecture using Cosmos DB and Azure Databricks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3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attachment.outlook.office.net/owa/lbosq@microsoft.com/service.svc/s/GetFileAttachment?id=AAMkADk4NGRiNTgwLTBjNDEtNDQ0ZC1hYTQ0LThmZWY5MzM3MDY4ZQBGAAAAAAD177%2biuYMvTZebXPAsONP4BwAbBJXNrJ7kTK4bGex%2f8afYAAAA1OmFAABrJ1Tod7PNQb8WwtB3mxpeAACl63JRAAABEgAQAHCyJ0QnQUhFnDDI9ZWnT4E%3d&amp;owa=outlook.office.com&amp;isImagePreview=True&amp;token=eyJhbGciOiJSUzI1NiIsImtpZCI6IjA2MDBGOUY2NzQ2MjA3MzdFNzM0MDRFMjg3QzQ1QTgxOENCN0NFQjgiLCJ4NXQiOiJCZ0Q1OW5SaUJ6Zm5OQVRpaDhSYWdZeTN6cmciLCJ0eXAiOiJKV1QifQ.eyJ2ZXIiOiJFeGNoYW5nZS5DYWxsYmFjay5WMSIsImFwcGN0eHNlbmRlciI6Ik93YURvd25sb2FkQDcyZjk4OGJmLTg2ZjEtNDFhZi05MWFiLTJkN2NkMDExZGI0NyIsImFwcGN0eCI6IntcIm1zZXhjaHByb3RcIjpcIm93YVwiLFwicHJpbWFyeXNpZFwiOlwiUy0xLTUtMjEtMjU1Mzg1NTc2MC0zMzk4ODQwMTQ5LTIwOTEwNjc2NTAtMTE3MDY4NzFcIixcInB1aWRcIjpcIjExNTM3NjU5MzE5NTUxMTM2MjlcIixcIm9pZFwiOlwiZDM4YThhMWYtMzRhZS00ZGY5LWI1NjMtNjEyOGYxMDZhNzhhXCIsXCJzY29wZVwiOlwiT3dhRG93bmxvYWRcIn0iLCJuYmYiOjE1MzgwODMzODUsImV4cCI6MTUzODA4Mzk4NSwiaXNzIjoiMDAwMDAwMDItMDAwMC0wZmYxLWNlMDAtMDAwMDAwMDAwMDAwQDcyZjk4OGJmLTg2ZjEtNDFhZi05MWFiLTJkN2NkMDExZGI0NyIsImF1ZCI6IjAwMDAwMDAyLTAwMDAtMGZmMS1jZTAwLTAwMDAwMDAwMDAwMC9hdHRhY2htZW50Lm91dGxvb2sub2ZmaWNlLm5ldEA3MmY5ODhiZi04NmYxLTQxYWYtOTFhYi0yZDdjZDAxMWRiNDcifQ.BZ12H2vBYw7JNqOakSQOarXAdMVbUEbJIztuU476As_WDsNa7o7NbJcCdviNsCISdsixG7lgtJh2Wg-oqa7IUurnGo5raBNDoFd1sx59Jp6Tnf9GQzbChuX1nZWkEC4v1TOLYFpd_2RxLt7ARypxoy9anqq3108dBKCQ315OQehkKEbs2ODQZxBpscqb58EvHqnnx336ottIErkTU4TefW365hMwbqdNcBr752oohHsyz5hLga-3SaBeSZ4tMKyLw-DBjOKe-iUyZFLKh_DgkNcNChRKNXXY0yJefJ93Sfu6aqFYBfQnkMYXlsnXFbVxR1aEPJXoa2GQI2ini-jH3w&amp;NoRetry=1">
            <a:extLst>
              <a:ext uri="{FF2B5EF4-FFF2-40B4-BE49-F238E27FC236}">
                <a16:creationId xmlns:a16="http://schemas.microsoft.com/office/drawing/2014/main" id="{278FE9B2-8741-4459-8AAC-53658AD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3" y="203994"/>
            <a:ext cx="11694073" cy="64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ig data architecture">
            <a:extLst>
              <a:ext uri="{FF2B5EF4-FFF2-40B4-BE49-F238E27FC236}">
                <a16:creationId xmlns:a16="http://schemas.microsoft.com/office/drawing/2014/main" id="{40517B1F-146C-4E8A-A349-617A29F3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22" y="1014412"/>
            <a:ext cx="1081915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F5AC8-213C-49CA-969E-18F31FECF1D3}"/>
              </a:ext>
            </a:extLst>
          </p:cNvPr>
          <p:cNvSpPr txBox="1"/>
          <p:nvPr/>
        </p:nvSpPr>
        <p:spPr>
          <a:xfrm>
            <a:off x="3086156" y="6286500"/>
            <a:ext cx="841942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https://docs.microsoft.com/en-us/azure/architecture/data-guide/big-data/</a:t>
            </a:r>
          </a:p>
        </p:txBody>
      </p:sp>
    </p:spTree>
    <p:extLst>
      <p:ext uri="{BB962C8B-B14F-4D97-AF65-F5344CB8AC3E}">
        <p14:creationId xmlns:p14="http://schemas.microsoft.com/office/powerpoint/2010/main" val="3042655159"/>
      </p:ext>
    </p:extLst>
  </p:cSld>
  <p:clrMapOvr>
    <a:masterClrMapping/>
  </p:clrMapOvr>
  <p:transition>
    <p:fade/>
  </p:transition>
</p:sld>
</file>

<file path=ppt/slides/slide4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91ED-F8D2-4ECF-AC0D-2C456EC7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30402"/>
            <a:ext cx="6400800" cy="498598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880AB-DD11-4E88-A31E-09639163B53B}"/>
              </a:ext>
            </a:extLst>
          </p:cNvPr>
          <p:cNvSpPr txBox="1"/>
          <p:nvPr/>
        </p:nvSpPr>
        <p:spPr>
          <a:xfrm>
            <a:off x="585216" y="3429000"/>
            <a:ext cx="48806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Ramzi Abu-Abed,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Nimra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Choudhary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Supply Chain</a:t>
            </a:r>
          </a:p>
        </p:txBody>
      </p:sp>
    </p:spTree>
    <p:extLst>
      <p:ext uri="{BB962C8B-B14F-4D97-AF65-F5344CB8AC3E}">
        <p14:creationId xmlns:p14="http://schemas.microsoft.com/office/powerpoint/2010/main" val="32383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321003"/>
            <a:ext cx="3768898" cy="1107996"/>
          </a:xfrm>
        </p:spPr>
        <p:txBody>
          <a:bodyPr/>
          <a:lstStyle/>
          <a:p>
            <a:r>
              <a:rPr lang="en-US"/>
              <a:t>Microsoft Supply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677108"/>
          </a:xfrm>
        </p:spPr>
        <p:txBody>
          <a:bodyPr/>
          <a:lstStyle/>
          <a:p>
            <a:r>
              <a:rPr lang="en-US"/>
              <a:t>Ramzi Abu-Abed</a:t>
            </a:r>
          </a:p>
          <a:p>
            <a:r>
              <a:rPr lang="en-US" err="1"/>
              <a:t>Nimra</a:t>
            </a:r>
            <a:r>
              <a:rPr lang="en-US"/>
              <a:t> Choudhary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7C1A9-DBCD-4CCC-833E-C9FB17D4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936" y="882051"/>
            <a:ext cx="6791863" cy="50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9267" y="1635896"/>
            <a:ext cx="6769045" cy="1793104"/>
          </a:xfrm>
        </p:spPr>
        <p:txBody>
          <a:bodyPr/>
          <a:lstStyle/>
          <a:p>
            <a:r>
              <a:rPr lang="en-US" sz="2800" dirty="0"/>
              <a:t>Please evaluate this session through </a:t>
            </a:r>
            <a:r>
              <a:rPr lang="en-US" sz="2800" dirty="0" err="1"/>
              <a:t>MyEvaluations</a:t>
            </a:r>
            <a:r>
              <a:rPr lang="en-US" sz="2800" dirty="0"/>
              <a:t> on the mobile app</a:t>
            </a:r>
            <a:br>
              <a:rPr lang="en-US" sz="2800" dirty="0"/>
            </a:br>
            <a:r>
              <a:rPr lang="en-US" sz="2800" dirty="0"/>
              <a:t>or website.</a:t>
            </a:r>
          </a:p>
          <a:p>
            <a:r>
              <a:rPr lang="en-US" sz="2400" dirty="0">
                <a:latin typeface="+mj-lt"/>
              </a:rPr>
              <a:t>Download the app:</a:t>
            </a:r>
            <a:br>
              <a:rPr lang="en-US" sz="2400" dirty="0">
                <a:latin typeface="+mj-lt"/>
              </a:rPr>
            </a:br>
            <a:r>
              <a:rPr lang="en-US" dirty="0">
                <a:hlinkClick r:id="rId3"/>
              </a:rPr>
              <a:t>https://aka.ms/ignite.mobileApp</a:t>
            </a:r>
            <a:endParaRPr lang="en-US" dirty="0"/>
          </a:p>
          <a:p>
            <a:r>
              <a:rPr lang="en-US" sz="2400" dirty="0">
                <a:latin typeface="+mj-lt"/>
              </a:rPr>
              <a:t>Go to the website: </a:t>
            </a:r>
            <a:r>
              <a:rPr lang="en-US" dirty="0">
                <a:hlinkClick r:id="rId4"/>
              </a:rPr>
              <a:t>https://myignite.techcommunity.microsoft.com/evaluations</a:t>
            </a:r>
            <a:r>
              <a:rPr lang="en-US" dirty="0"/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60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5054-E075-4F16-A7C6-8481F19A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03" y="1028700"/>
            <a:ext cx="11018520" cy="553998"/>
          </a:xfrm>
        </p:spPr>
        <p:txBody>
          <a:bodyPr/>
          <a:lstStyle/>
          <a:p>
            <a:r>
              <a:rPr lang="en-US" dirty="0"/>
              <a:t>Is big data too big of a challenge?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7B8CF-35E9-448F-808D-D27961820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006997"/>
            <a:ext cx="11018520" cy="3742563"/>
          </a:xfrm>
        </p:spPr>
        <p:txBody>
          <a:bodyPr/>
          <a:lstStyle/>
          <a:p>
            <a:r>
              <a:rPr lang="en-US" sz="3200" dirty="0"/>
              <a:t>Business questions range from real-time data to historical data.</a:t>
            </a:r>
          </a:p>
          <a:p>
            <a:r>
              <a:rPr lang="en-US" sz="3200" dirty="0"/>
              <a:t>Usually solved with streaming layers through HDFS for data processing.</a:t>
            </a:r>
          </a:p>
          <a:p>
            <a:r>
              <a:rPr lang="en-US" sz="3200" dirty="0"/>
              <a:t>Combination of technologies between streaming components, data stores and serving layers.</a:t>
            </a:r>
          </a:p>
          <a:p>
            <a:r>
              <a:rPr lang="en-US" sz="3200" dirty="0"/>
              <a:t>Infrastructure can be complex to set up and manage.</a:t>
            </a:r>
          </a:p>
        </p:txBody>
      </p:sp>
    </p:spTree>
    <p:extLst>
      <p:ext uri="{BB962C8B-B14F-4D97-AF65-F5344CB8AC3E}">
        <p14:creationId xmlns:p14="http://schemas.microsoft.com/office/powerpoint/2010/main" val="1450543199"/>
      </p:ext>
    </p:extLst>
  </p:cSld>
  <p:clrMapOvr>
    <a:masterClrMapping/>
  </p:clrMapOvr>
  <p:transition>
    <p:fade/>
  </p:transition>
</p:sld>
</file>

<file path=ppt/slides/slide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26BD-35A1-4095-9E48-FCF0414A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30402"/>
            <a:ext cx="6400800" cy="997196"/>
          </a:xfrm>
        </p:spPr>
        <p:txBody>
          <a:bodyPr/>
          <a:lstStyle/>
          <a:p>
            <a:r>
              <a:rPr lang="en-US" dirty="0"/>
              <a:t>How can the cloud address these challenges?</a:t>
            </a:r>
          </a:p>
        </p:txBody>
      </p:sp>
    </p:spTree>
    <p:extLst>
      <p:ext uri="{BB962C8B-B14F-4D97-AF65-F5344CB8AC3E}">
        <p14:creationId xmlns:p14="http://schemas.microsoft.com/office/powerpoint/2010/main" val="16668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8079-F1A4-4432-81CC-9594EB75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13" y="1435100"/>
            <a:ext cx="11018520" cy="553998"/>
          </a:xfrm>
        </p:spPr>
        <p:txBody>
          <a:bodyPr/>
          <a:lstStyle/>
          <a:p>
            <a:r>
              <a:rPr lang="en-US" dirty="0"/>
              <a:t>What can we use to modernize big data processing?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07898-7EC1-4BDE-AE92-F1EA49D565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412270"/>
            <a:ext cx="11018520" cy="28438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Cloud-managed services:</a:t>
            </a:r>
          </a:p>
          <a:p>
            <a:r>
              <a:rPr lang="en-US" dirty="0"/>
              <a:t>	To provide minimal manageability, scalability and flexibility.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pattern that provides guidelines to address data processing requirements:</a:t>
            </a:r>
          </a:p>
          <a:p>
            <a:r>
              <a:rPr lang="en-US" dirty="0"/>
              <a:t>	Lambda architecture: A simplified, repeatable approach to address 	batch and real-time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1584862387"/>
      </p:ext>
    </p:extLst>
  </p:cSld>
  <p:clrMapOvr>
    <a:masterClrMapping/>
  </p:clrMapOvr>
  <p:transition>
    <p:fade/>
  </p:transition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4E911-4270-4840-B285-76F238672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663" y="3652798"/>
            <a:ext cx="5507737" cy="1465016"/>
          </a:xfrm>
        </p:spPr>
        <p:txBody>
          <a:bodyPr/>
          <a:lstStyle/>
          <a:p>
            <a:r>
              <a:rPr lang="en-US" dirty="0"/>
              <a:t>The tolerance to human errors</a:t>
            </a:r>
          </a:p>
          <a:p>
            <a:r>
              <a:rPr lang="en-US" dirty="0"/>
              <a:t>The tolerance to hardware crashes</a:t>
            </a:r>
          </a:p>
          <a:p>
            <a:r>
              <a:rPr lang="en-US" dirty="0"/>
              <a:t>Scalability and quick response time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2C90C3-BBAA-457D-A2CD-874C3BC9127B}"/>
              </a:ext>
            </a:extLst>
          </p:cNvPr>
          <p:cNvSpPr txBox="1">
            <a:spLocks/>
          </p:cNvSpPr>
          <p:nvPr/>
        </p:nvSpPr>
        <p:spPr>
          <a:xfrm>
            <a:off x="6727026" y="3652798"/>
            <a:ext cx="5053184" cy="1465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data processes</a:t>
            </a: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Managed cloud systems</a:t>
            </a: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Serverless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B687B-1550-43BE-96FF-63C64C82C481}"/>
              </a:ext>
            </a:extLst>
          </p:cNvPr>
          <p:cNvSpPr txBox="1"/>
          <p:nvPr/>
        </p:nvSpPr>
        <p:spPr>
          <a:xfrm>
            <a:off x="1967148" y="2811579"/>
            <a:ext cx="2800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766C6-06E4-43C0-A74C-0A8B6FFF7A71}"/>
              </a:ext>
            </a:extLst>
          </p:cNvPr>
          <p:cNvSpPr txBox="1"/>
          <p:nvPr/>
        </p:nvSpPr>
        <p:spPr>
          <a:xfrm>
            <a:off x="7605513" y="2811579"/>
            <a:ext cx="18867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Solutions</a:t>
            </a:r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1B6EA669-63A3-4739-9D8E-D21BE6EB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604" y="1336787"/>
            <a:ext cx="1503854" cy="1503854"/>
          </a:xfrm>
          <a:prstGeom prst="rect">
            <a:avLst/>
          </a:prstGeom>
        </p:spPr>
      </p:pic>
      <p:pic>
        <p:nvPicPr>
          <p:cNvPr id="12" name="Graphic 11" descr="Cloud">
            <a:extLst>
              <a:ext uri="{FF2B5EF4-FFF2-40B4-BE49-F238E27FC236}">
                <a16:creationId xmlns:a16="http://schemas.microsoft.com/office/drawing/2014/main" id="{B4A5E6AB-08E1-4A31-83BD-EB03A098E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1364" y="1061198"/>
            <a:ext cx="2055032" cy="2055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11362-4D50-4857-8C4C-5157375DBFFA}"/>
              </a:ext>
            </a:extLst>
          </p:cNvPr>
          <p:cNvSpPr txBox="1"/>
          <p:nvPr/>
        </p:nvSpPr>
        <p:spPr>
          <a:xfrm>
            <a:off x="3699023" y="6426200"/>
            <a:ext cx="80811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https://www.talend.com/blog/2016/05/31/the-lambda-architecture-and-big-data-quality/</a:t>
            </a:r>
          </a:p>
        </p:txBody>
      </p:sp>
    </p:spTree>
    <p:extLst>
      <p:ext uri="{BB962C8B-B14F-4D97-AF65-F5344CB8AC3E}">
        <p14:creationId xmlns:p14="http://schemas.microsoft.com/office/powerpoint/2010/main" val="600064316"/>
      </p:ext>
    </p:extLst>
  </p:cSld>
  <p:clrMapOvr>
    <a:masterClrMapping/>
  </p:clrMapOvr>
  <p:transition>
    <p:fade/>
  </p:transition>
</p:sld>
</file>

<file path=ppt/slides/slide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26BD-35A1-4095-9E48-FCF0414A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30402"/>
            <a:ext cx="6400800" cy="997196"/>
          </a:xfrm>
        </p:spPr>
        <p:txBody>
          <a:bodyPr/>
          <a:lstStyle/>
          <a:p>
            <a:r>
              <a:rPr lang="en-US" dirty="0"/>
              <a:t>Using the cloud to solve manageability challenges</a:t>
            </a:r>
          </a:p>
        </p:txBody>
      </p:sp>
    </p:spTree>
    <p:extLst>
      <p:ext uri="{BB962C8B-B14F-4D97-AF65-F5344CB8AC3E}">
        <p14:creationId xmlns:p14="http://schemas.microsoft.com/office/powerpoint/2010/main" val="18810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Ramzi Abu-Abed; Luis Gonzalez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BRK4018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sharepoint/v3"/>
    <ds:schemaRef ds:uri="230e9df3-be65-4c73-a93b-d1236ebd677e"/>
    <ds:schemaRef ds:uri="http://purl.org/dc/dcmitype/"/>
    <ds:schemaRef ds:uri="http://purl.org/dc/terms/"/>
    <ds:schemaRef ds:uri="5a4b3278-325d-441a-b38f-6f1926bc734e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d1f81f6-e953-47ea-988e-33ed651c58e6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2</TotalTime>
  <Words>1364</Words>
  <Application>Microsoft Office PowerPoint</Application>
  <PresentationFormat>Widescreen</PresentationFormat>
  <Paragraphs>242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PowerPoint Presentation</vt:lpstr>
      <vt:lpstr>Lambda architecture simplified</vt:lpstr>
      <vt:lpstr>PowerPoint Presentation</vt:lpstr>
      <vt:lpstr>PowerPoint Presentation</vt:lpstr>
      <vt:lpstr>Is big data too big of a challenge?</vt:lpstr>
      <vt:lpstr>How can the cloud address these challenges?</vt:lpstr>
      <vt:lpstr>What can we use to modernize big data processing?</vt:lpstr>
      <vt:lpstr>PowerPoint Presentation</vt:lpstr>
      <vt:lpstr>Using the cloud to solve manageability challenges</vt:lpstr>
      <vt:lpstr>PowerPoint Presentation</vt:lpstr>
      <vt:lpstr>Serverless application platform components</vt:lpstr>
      <vt:lpstr>What about the data architecture?</vt:lpstr>
      <vt:lpstr>What is a Lambda Architecture?</vt:lpstr>
      <vt:lpstr>What are the challenges with the lambda architecture?</vt:lpstr>
      <vt:lpstr>Simplifying the lambda architecture with Cosmos DB</vt:lpstr>
      <vt:lpstr>Need for a lambda architecture</vt:lpstr>
      <vt:lpstr>Approaching big data, the Cosmos DB way</vt:lpstr>
      <vt:lpstr>PowerPoint Presentation</vt:lpstr>
      <vt:lpstr>PowerPoint Presentation</vt:lpstr>
      <vt:lpstr>PowerPoint Presentation</vt:lpstr>
      <vt:lpstr>PowerPoint Presentation</vt:lpstr>
      <vt:lpstr>Cosmos DB for the master dataset, computed storage and serving layer</vt:lpstr>
      <vt:lpstr>What is Azure Cosmos DB </vt:lpstr>
      <vt:lpstr>PowerPoint Presentation</vt:lpstr>
      <vt:lpstr>How does it address it?</vt:lpstr>
      <vt:lpstr>Cosmos DB Change Feed</vt:lpstr>
      <vt:lpstr>PowerPoint Presentation</vt:lpstr>
      <vt:lpstr>PowerPoint Presentation</vt:lpstr>
      <vt:lpstr>Change Feed's benefits</vt:lpstr>
      <vt:lpstr>PowerPoint Presentation</vt:lpstr>
      <vt:lpstr>PowerPoint Presentation</vt:lpstr>
      <vt:lpstr>How to implement Change Feed</vt:lpstr>
      <vt:lpstr>Cosmos DB and Apache Spark</vt:lpstr>
      <vt:lpstr>What is Apache Spark?</vt:lpstr>
      <vt:lpstr>What is Azure Databricks?</vt:lpstr>
      <vt:lpstr>Cosmos DB Native Integration with Spark</vt:lpstr>
      <vt:lpstr>PowerPoint Presentation</vt:lpstr>
      <vt:lpstr>Demo A lambda architecture using Cosmos DB and Azure Databricks</vt:lpstr>
      <vt:lpstr>PowerPoint Presentation</vt:lpstr>
      <vt:lpstr>Demos</vt:lpstr>
      <vt:lpstr>Microsoft Supply Chain</vt:lpstr>
      <vt:lpstr>Please evaluate this session Your feedback is important to us!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 architecture simplified with Azure Cosmos DB and Azure Databricks</dc:title>
  <dc:subject>Microsoft Ignite</dc:subject>
  <dc:creator>MS Events 1142</dc:creator>
  <cp:keywords>Microsoft Ignite</cp:keywords>
  <dc:description/>
  <cp:lastModifiedBy>SYSTEM</cp:lastModifiedBy>
  <cp:revision>2</cp:revision>
  <dcterms:created xsi:type="dcterms:W3CDTF">2018-09-28T15:27:07Z</dcterms:created>
  <dcterms:modified xsi:type="dcterms:W3CDTF">2018-09-28T17:03:30Z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